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380" r:id="rId6"/>
    <p:sldId id="274" r:id="rId7"/>
    <p:sldId id="275" r:id="rId8"/>
    <p:sldId id="379" r:id="rId9"/>
    <p:sldId id="277" r:id="rId10"/>
    <p:sldId id="278" r:id="rId11"/>
    <p:sldId id="279" r:id="rId12"/>
    <p:sldId id="280" r:id="rId13"/>
    <p:sldId id="281" r:id="rId14"/>
    <p:sldId id="282" r:id="rId15"/>
    <p:sldId id="381" r:id="rId16"/>
    <p:sldId id="283" r:id="rId17"/>
    <p:sldId id="284" r:id="rId18"/>
    <p:sldId id="285" r:id="rId19"/>
    <p:sldId id="324" r:id="rId20"/>
    <p:sldId id="325" r:id="rId21"/>
    <p:sldId id="316" r:id="rId22"/>
    <p:sldId id="286" r:id="rId23"/>
    <p:sldId id="349" r:id="rId24"/>
    <p:sldId id="350" r:id="rId25"/>
    <p:sldId id="287" r:id="rId26"/>
    <p:sldId id="351" r:id="rId27"/>
    <p:sldId id="289" r:id="rId28"/>
    <p:sldId id="290" r:id="rId29"/>
    <p:sldId id="348" r:id="rId30"/>
    <p:sldId id="352" r:id="rId31"/>
    <p:sldId id="353" r:id="rId32"/>
    <p:sldId id="354" r:id="rId33"/>
    <p:sldId id="355" r:id="rId34"/>
    <p:sldId id="356" r:id="rId35"/>
    <p:sldId id="357" r:id="rId36"/>
    <p:sldId id="358" r:id="rId37"/>
    <p:sldId id="293" r:id="rId38"/>
    <p:sldId id="295" r:id="rId39"/>
    <p:sldId id="326" r:id="rId40"/>
    <p:sldId id="347" r:id="rId41"/>
    <p:sldId id="297" r:id="rId42"/>
    <p:sldId id="306" r:id="rId43"/>
    <p:sldId id="360" r:id="rId44"/>
    <p:sldId id="361" r:id="rId45"/>
    <p:sldId id="362" r:id="rId46"/>
    <p:sldId id="309" r:id="rId47"/>
    <p:sldId id="310" r:id="rId48"/>
    <p:sldId id="311" r:id="rId49"/>
    <p:sldId id="312" r:id="rId50"/>
    <p:sldId id="313" r:id="rId51"/>
    <p:sldId id="372" r:id="rId52"/>
    <p:sldId id="373" r:id="rId53"/>
    <p:sldId id="374" r:id="rId54"/>
    <p:sldId id="314" r:id="rId55"/>
    <p:sldId id="315" r:id="rId56"/>
    <p:sldId id="377" r:id="rId57"/>
    <p:sldId id="33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p:cViewPr varScale="1">
        <p:scale>
          <a:sx n="109" d="100"/>
          <a:sy n="109" d="100"/>
        </p:scale>
        <p:origin x="8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8ACA6A-5EA2-4F9B-B34F-5F760784E436}"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418261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ACA6A-5EA2-4F9B-B34F-5F760784E436}"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21915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ACA6A-5EA2-4F9B-B34F-5F760784E436}"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193137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ACA6A-5EA2-4F9B-B34F-5F760784E436}"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72133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8ACA6A-5EA2-4F9B-B34F-5F760784E436}"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90214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8ACA6A-5EA2-4F9B-B34F-5F760784E436}"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83592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8ACA6A-5EA2-4F9B-B34F-5F760784E436}" type="datetimeFigureOut">
              <a:rPr lang="en-US" smtClean="0"/>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49897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8ACA6A-5EA2-4F9B-B34F-5F760784E436}"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133041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ACA6A-5EA2-4F9B-B34F-5F760784E436}" type="datetimeFigureOut">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01109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8ACA6A-5EA2-4F9B-B34F-5F760784E436}"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2244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8ACA6A-5EA2-4F9B-B34F-5F760784E436}"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51789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ACA6A-5EA2-4F9B-B34F-5F760784E436}" type="datetimeFigureOut">
              <a:rPr lang="en-US" smtClean="0"/>
              <a:t>3/13/2025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D1E4-2BFC-4FF0-B01D-675E93EBA6C7}" type="slidenum">
              <a:rPr lang="en-US" smtClean="0"/>
              <a:t>‹#›</a:t>
            </a:fld>
            <a:endParaRPr lang="en-US"/>
          </a:p>
        </p:txBody>
      </p:sp>
    </p:spTree>
    <p:extLst>
      <p:ext uri="{BB962C8B-B14F-4D97-AF65-F5344CB8AC3E}">
        <p14:creationId xmlns:p14="http://schemas.microsoft.com/office/powerpoint/2010/main" val="808002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L-GouzQaAno?t=30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FdtBj1juEQs"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slide" Target="slide49.xm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slide" Target="slide50.xml"/><Relationship Id="rId5" Type="http://schemas.openxmlformats.org/officeDocument/2006/relationships/image" Target="../media/image53.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FdtBj1juEQs"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Week 19 </a:t>
            </a:r>
            <a:r>
              <a:rPr lang="en-US" dirty="0" smtClean="0"/>
              <a:t>– AP Macroeconomics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5965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74626"/>
            <a:ext cx="10515600" cy="901700"/>
          </a:xfrm>
        </p:spPr>
        <p:txBody>
          <a:bodyPr/>
          <a:lstStyle/>
          <a:p>
            <a:r>
              <a:rPr lang="en-AU" dirty="0" smtClean="0"/>
              <a:t>Shifters of Loanable Funds Demand</a:t>
            </a:r>
            <a:endParaRPr lang="en-AU" dirty="0"/>
          </a:p>
        </p:txBody>
      </p:sp>
      <p:sp>
        <p:nvSpPr>
          <p:cNvPr id="3" name="Content Placeholder 2"/>
          <p:cNvSpPr>
            <a:spLocks noGrp="1"/>
          </p:cNvSpPr>
          <p:nvPr>
            <p:ph idx="1"/>
          </p:nvPr>
        </p:nvSpPr>
        <p:spPr>
          <a:xfrm>
            <a:off x="171450" y="1344862"/>
            <a:ext cx="5434220" cy="5751677"/>
          </a:xfrm>
        </p:spPr>
        <p:txBody>
          <a:bodyPr>
            <a:normAutofit fontScale="62500" lnSpcReduction="20000"/>
          </a:bodyPr>
          <a:lstStyle/>
          <a:p>
            <a:r>
              <a:rPr lang="en-US" dirty="0" smtClean="0"/>
              <a:t>The demand for loanable funds curve can also shift left or right.</a:t>
            </a:r>
          </a:p>
          <a:p>
            <a:r>
              <a:rPr lang="en-US" dirty="0" smtClean="0"/>
              <a:t>Anything </a:t>
            </a:r>
            <a:r>
              <a:rPr lang="en-US" dirty="0"/>
              <a:t>that </a:t>
            </a:r>
            <a:r>
              <a:rPr lang="en-US" dirty="0">
                <a:solidFill>
                  <a:srgbClr val="00B0F0"/>
                </a:solidFill>
              </a:rPr>
              <a:t>changes the </a:t>
            </a:r>
            <a:r>
              <a:rPr lang="en-US" dirty="0" smtClean="0">
                <a:solidFill>
                  <a:srgbClr val="00B0F0"/>
                </a:solidFill>
              </a:rPr>
              <a:t>behavior of investors, borrowing households and borrowed government spending </a:t>
            </a:r>
            <a:r>
              <a:rPr lang="en-US" dirty="0" smtClean="0"/>
              <a:t>will </a:t>
            </a:r>
            <a:r>
              <a:rPr lang="en-US" dirty="0">
                <a:solidFill>
                  <a:srgbClr val="00B0F0"/>
                </a:solidFill>
              </a:rPr>
              <a:t>change </a:t>
            </a:r>
            <a:r>
              <a:rPr lang="en-US" dirty="0" smtClean="0">
                <a:solidFill>
                  <a:srgbClr val="00B0F0"/>
                </a:solidFill>
              </a:rPr>
              <a:t>D</a:t>
            </a:r>
            <a:r>
              <a:rPr lang="en-US" baseline="-25000" dirty="0" smtClean="0">
                <a:solidFill>
                  <a:srgbClr val="00B0F0"/>
                </a:solidFill>
              </a:rPr>
              <a:t>LF</a:t>
            </a:r>
            <a:r>
              <a:rPr lang="en-US" dirty="0" smtClean="0"/>
              <a:t>.</a:t>
            </a:r>
          </a:p>
          <a:p>
            <a:pPr lvl="1"/>
            <a:r>
              <a:rPr lang="en-US" sz="2900" b="1" dirty="0" smtClean="0"/>
              <a:t>Economic </a:t>
            </a:r>
            <a:r>
              <a:rPr lang="en-US" sz="2900" b="1" dirty="0"/>
              <a:t>confidence </a:t>
            </a:r>
            <a:r>
              <a:rPr lang="en-US" sz="2900" dirty="0"/>
              <a:t>- If the economy is doing well people may be more optimistic about the economy and expect greater returns from their investments</a:t>
            </a:r>
            <a:r>
              <a:rPr lang="en-US" sz="2900" dirty="0" smtClean="0"/>
              <a:t>. Conversely, low confidence will decrease demand.</a:t>
            </a:r>
            <a:endParaRPr lang="en-US" sz="2900" dirty="0"/>
          </a:p>
          <a:p>
            <a:pPr lvl="1"/>
            <a:r>
              <a:rPr lang="en-US" sz="2900" b="1" dirty="0"/>
              <a:t>New technology </a:t>
            </a:r>
            <a:r>
              <a:rPr lang="en-US" sz="2900" dirty="0"/>
              <a:t>– if technology improves than business investment will yield higher returns. </a:t>
            </a:r>
            <a:endParaRPr lang="en-US" sz="2900" dirty="0" smtClean="0"/>
          </a:p>
          <a:p>
            <a:pPr lvl="1"/>
            <a:r>
              <a:rPr lang="en-US" sz="2900" b="1" dirty="0" smtClean="0"/>
              <a:t>Rate of Return on Investment </a:t>
            </a:r>
            <a:r>
              <a:rPr lang="en-US" sz="2900" dirty="0" smtClean="0"/>
              <a:t>– if there are new opportunities for investment, </a:t>
            </a:r>
            <a:r>
              <a:rPr lang="en-US" sz="2900" dirty="0" err="1" smtClean="0"/>
              <a:t>eg</a:t>
            </a:r>
            <a:r>
              <a:rPr lang="en-US" sz="2900" dirty="0" smtClean="0"/>
              <a:t>. An increase in the car industry in a country, then this will increase the demand for borrowed money.</a:t>
            </a:r>
          </a:p>
          <a:p>
            <a:pPr lvl="1"/>
            <a:r>
              <a:rPr lang="en-US" sz="2900" b="1" dirty="0" smtClean="0"/>
              <a:t>Government Subsidies </a:t>
            </a:r>
            <a:r>
              <a:rPr lang="en-US" sz="2900" dirty="0" smtClean="0"/>
              <a:t>– subsidies for business investment will naturally increase the rate of return for businesses on top of their existing rate of return.</a:t>
            </a:r>
          </a:p>
          <a:p>
            <a:pPr lvl="1"/>
            <a:r>
              <a:rPr lang="en-US" sz="2900" b="1" dirty="0" smtClean="0"/>
              <a:t>Government Budgets </a:t>
            </a:r>
            <a:r>
              <a:rPr lang="en-US" sz="2900" dirty="0" smtClean="0"/>
              <a:t>– if the government has a budget deficit, they will need to borrow more and if they have a budget surplus they will borrow less. </a:t>
            </a:r>
            <a:endParaRPr lang="en-US" sz="2900" dirty="0"/>
          </a:p>
          <a:p>
            <a:endParaRPr lang="en-AU" dirty="0"/>
          </a:p>
        </p:txBody>
      </p:sp>
      <p:pic>
        <p:nvPicPr>
          <p:cNvPr id="5" name="Picture 4"/>
          <p:cNvPicPr>
            <a:picLocks noChangeAspect="1"/>
          </p:cNvPicPr>
          <p:nvPr/>
        </p:nvPicPr>
        <p:blipFill>
          <a:blip r:embed="rId2"/>
          <a:stretch>
            <a:fillRect/>
          </a:stretch>
        </p:blipFill>
        <p:spPr>
          <a:xfrm>
            <a:off x="5428338" y="1076326"/>
            <a:ext cx="6525536" cy="5496692"/>
          </a:xfrm>
          <a:prstGeom prst="rect">
            <a:avLst/>
          </a:prstGeom>
        </p:spPr>
      </p:pic>
      <p:sp>
        <p:nvSpPr>
          <p:cNvPr id="6" name="Right Arrow 5"/>
          <p:cNvSpPr/>
          <p:nvPr/>
        </p:nvSpPr>
        <p:spPr>
          <a:xfrm>
            <a:off x="7636043" y="2101516"/>
            <a:ext cx="625642" cy="320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Arrow 6"/>
          <p:cNvSpPr/>
          <p:nvPr/>
        </p:nvSpPr>
        <p:spPr>
          <a:xfrm rot="10800000">
            <a:off x="6505074" y="2133600"/>
            <a:ext cx="625642" cy="320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hlinkClick r:id="" action="ppaction://noaction"/>
          </p:cNvPr>
          <p:cNvSpPr/>
          <p:nvPr/>
        </p:nvSpPr>
        <p:spPr>
          <a:xfrm>
            <a:off x="0" y="0"/>
            <a:ext cx="413238" cy="44245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8524568" y="86867"/>
            <a:ext cx="3038168" cy="1077218"/>
          </a:xfrm>
          <a:prstGeom prst="rect">
            <a:avLst/>
          </a:prstGeom>
          <a:solidFill>
            <a:srgbClr val="FFFF00"/>
          </a:solidFill>
        </p:spPr>
        <p:txBody>
          <a:bodyPr wrap="square" rtlCol="0">
            <a:spAutoFit/>
          </a:bodyPr>
          <a:lstStyle/>
          <a:p>
            <a:r>
              <a:rPr lang="en-AU" sz="1600" dirty="0" smtClean="0">
                <a:solidFill>
                  <a:srgbClr val="FF0000"/>
                </a:solidFill>
              </a:rPr>
              <a:t>Summary</a:t>
            </a:r>
          </a:p>
          <a:p>
            <a:r>
              <a:rPr lang="en-AU" sz="1600" dirty="0" smtClean="0">
                <a:solidFill>
                  <a:srgbClr val="FF0000"/>
                </a:solidFill>
              </a:rPr>
              <a:t>Improved ROI (Return on Investment) will increase demand for loanable funds D</a:t>
            </a:r>
            <a:r>
              <a:rPr lang="en-AU" sz="1600" baseline="-25000" dirty="0" smtClean="0">
                <a:solidFill>
                  <a:srgbClr val="FF0000"/>
                </a:solidFill>
              </a:rPr>
              <a:t>LF</a:t>
            </a:r>
            <a:endParaRPr lang="en-AU" sz="1600" dirty="0">
              <a:solidFill>
                <a:srgbClr val="FF0000"/>
              </a:solidFill>
            </a:endParaRPr>
          </a:p>
        </p:txBody>
      </p:sp>
      <p:sp>
        <p:nvSpPr>
          <p:cNvPr id="9" name="TextBox 8"/>
          <p:cNvSpPr txBox="1"/>
          <p:nvPr/>
        </p:nvSpPr>
        <p:spPr>
          <a:xfrm>
            <a:off x="5506065" y="5899354"/>
            <a:ext cx="3703140" cy="738664"/>
          </a:xfrm>
          <a:prstGeom prst="rect">
            <a:avLst/>
          </a:prstGeom>
          <a:solidFill>
            <a:schemeClr val="accent1">
              <a:lumMod val="20000"/>
              <a:lumOff val="80000"/>
            </a:schemeClr>
          </a:solidFill>
        </p:spPr>
        <p:txBody>
          <a:bodyPr wrap="square" rtlCol="0">
            <a:spAutoFit/>
          </a:bodyPr>
          <a:lstStyle/>
          <a:p>
            <a:r>
              <a:rPr lang="en-AU" sz="1400" dirty="0" smtClean="0"/>
              <a:t>Note: As always, the y axis variable (in this case the real interest) will move us along the same curve but not shift the entire curve.</a:t>
            </a:r>
            <a:endParaRPr lang="en-AU" sz="1400" dirty="0"/>
          </a:p>
        </p:txBody>
      </p:sp>
    </p:spTree>
    <p:extLst>
      <p:ext uri="{BB962C8B-B14F-4D97-AF65-F5344CB8AC3E}">
        <p14:creationId xmlns:p14="http://schemas.microsoft.com/office/powerpoint/2010/main" val="1868632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New technology improves the productivity of farming equipment. What will happen to investment and the demand for loanable funds.</a:t>
            </a:r>
          </a:p>
          <a:p>
            <a:r>
              <a:rPr lang="en-AU" dirty="0" smtClean="0">
                <a:solidFill>
                  <a:srgbClr val="FF0000"/>
                </a:solidFill>
              </a:rPr>
              <a:t>The improved efficiency will increase the rate of return on farming equipment which will lead to an increase in investment. This will increase the D</a:t>
            </a:r>
            <a:r>
              <a:rPr lang="en-AU" baseline="-25000" dirty="0" smtClean="0">
                <a:solidFill>
                  <a:srgbClr val="FF0000"/>
                </a:solidFill>
              </a:rPr>
              <a:t>LF.</a:t>
            </a:r>
            <a:r>
              <a:rPr lang="en-AU" dirty="0" smtClean="0">
                <a:solidFill>
                  <a:srgbClr val="FF0000"/>
                </a:solidFill>
              </a:rPr>
              <a:t> </a:t>
            </a:r>
            <a:endParaRPr lang="en-AU" dirty="0">
              <a:solidFill>
                <a:srgbClr val="FF0000"/>
              </a:solidFill>
            </a:endParaRPr>
          </a:p>
        </p:txBody>
      </p:sp>
      <p:pic>
        <p:nvPicPr>
          <p:cNvPr id="4" name="Picture 3"/>
          <p:cNvPicPr>
            <a:picLocks noChangeAspect="1"/>
          </p:cNvPicPr>
          <p:nvPr/>
        </p:nvPicPr>
        <p:blipFill>
          <a:blip r:embed="rId2"/>
          <a:stretch>
            <a:fillRect/>
          </a:stretch>
        </p:blipFill>
        <p:spPr>
          <a:xfrm>
            <a:off x="4227871" y="3773129"/>
            <a:ext cx="3380406" cy="2897491"/>
          </a:xfrm>
          <a:prstGeom prst="rect">
            <a:avLst/>
          </a:prstGeom>
        </p:spPr>
      </p:pic>
    </p:spTree>
    <p:extLst>
      <p:ext uri="{BB962C8B-B14F-4D97-AF65-F5344CB8AC3E}">
        <p14:creationId xmlns:p14="http://schemas.microsoft.com/office/powerpoint/2010/main" val="6188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5154" y="336177"/>
            <a:ext cx="6131858" cy="806824"/>
          </a:xfrm>
        </p:spPr>
        <p:txBody>
          <a:bodyPr>
            <a:normAutofit/>
          </a:bodyPr>
          <a:lstStyle/>
          <a:p>
            <a:r>
              <a:rPr lang="en-US" dirty="0" smtClean="0"/>
              <a:t>Supply for Loanable Funds</a:t>
            </a:r>
            <a:endParaRPr lang="en-US" dirty="0"/>
          </a:p>
        </p:txBody>
      </p:sp>
      <p:sp>
        <p:nvSpPr>
          <p:cNvPr id="9" name="Content Placeholder 8"/>
          <p:cNvSpPr>
            <a:spLocks noGrp="1"/>
          </p:cNvSpPr>
          <p:nvPr>
            <p:ph idx="1"/>
          </p:nvPr>
        </p:nvSpPr>
        <p:spPr>
          <a:xfrm>
            <a:off x="308948" y="1256367"/>
            <a:ext cx="5937848" cy="2502682"/>
          </a:xfrm>
          <a:ln>
            <a:solidFill>
              <a:schemeClr val="tx1"/>
            </a:solidFill>
          </a:ln>
        </p:spPr>
        <p:txBody>
          <a:bodyPr>
            <a:normAutofit fontScale="70000" lnSpcReduction="20000"/>
          </a:bodyPr>
          <a:lstStyle/>
          <a:p>
            <a:r>
              <a:rPr lang="en-US" b="1" dirty="0" smtClean="0"/>
              <a:t>Supply </a:t>
            </a:r>
            <a:r>
              <a:rPr lang="en-US" b="1" dirty="0"/>
              <a:t>of loanable funds </a:t>
            </a:r>
            <a:r>
              <a:rPr lang="en-US" dirty="0"/>
              <a:t>is </a:t>
            </a:r>
            <a:r>
              <a:rPr lang="en-US" dirty="0" smtClean="0"/>
              <a:t>money that is saved for the purpose of </a:t>
            </a:r>
            <a:r>
              <a:rPr lang="en-US" b="1" dirty="0" smtClean="0"/>
              <a:t>lending and earning interest</a:t>
            </a:r>
          </a:p>
          <a:p>
            <a:r>
              <a:rPr lang="en-US" dirty="0" smtClean="0"/>
              <a:t>The </a:t>
            </a:r>
            <a:r>
              <a:rPr lang="en-US" dirty="0" smtClean="0">
                <a:solidFill>
                  <a:srgbClr val="00B0F0"/>
                </a:solidFill>
              </a:rPr>
              <a:t>interest rate </a:t>
            </a:r>
            <a:r>
              <a:rPr lang="en-US" dirty="0" smtClean="0"/>
              <a:t>is the </a:t>
            </a:r>
            <a:r>
              <a:rPr lang="en-US" dirty="0" smtClean="0">
                <a:solidFill>
                  <a:srgbClr val="00B0F0"/>
                </a:solidFill>
              </a:rPr>
              <a:t>reward for lending money</a:t>
            </a:r>
            <a:r>
              <a:rPr lang="en-US" dirty="0" smtClean="0"/>
              <a:t>. </a:t>
            </a:r>
            <a:endParaRPr lang="en-US" dirty="0"/>
          </a:p>
          <a:p>
            <a:pPr lvl="1"/>
            <a:r>
              <a:rPr lang="en-US" dirty="0">
                <a:solidFill>
                  <a:srgbClr val="00B050"/>
                </a:solidFill>
              </a:rPr>
              <a:t>High interest rate </a:t>
            </a:r>
            <a:r>
              <a:rPr lang="en-US" dirty="0"/>
              <a:t>= people will </a:t>
            </a:r>
            <a:r>
              <a:rPr lang="en-US" dirty="0">
                <a:solidFill>
                  <a:srgbClr val="00B050"/>
                </a:solidFill>
              </a:rPr>
              <a:t>save more </a:t>
            </a:r>
            <a:r>
              <a:rPr lang="en-US" dirty="0"/>
              <a:t>money = </a:t>
            </a:r>
            <a:r>
              <a:rPr lang="en-US" dirty="0">
                <a:solidFill>
                  <a:srgbClr val="00B050"/>
                </a:solidFill>
              </a:rPr>
              <a:t>more money for </a:t>
            </a:r>
            <a:r>
              <a:rPr lang="en-US" dirty="0" smtClean="0">
                <a:solidFill>
                  <a:srgbClr val="00B050"/>
                </a:solidFill>
              </a:rPr>
              <a:t>lending</a:t>
            </a:r>
          </a:p>
          <a:p>
            <a:pPr lvl="2"/>
            <a:r>
              <a:rPr lang="en-US" dirty="0" smtClean="0"/>
              <a:t>This is because you will earn more interest and so there is a stronger incentive</a:t>
            </a:r>
          </a:p>
          <a:p>
            <a:pPr lvl="1"/>
            <a:r>
              <a:rPr lang="en-US" dirty="0" smtClean="0">
                <a:solidFill>
                  <a:srgbClr val="FF0000"/>
                </a:solidFill>
              </a:rPr>
              <a:t>Low </a:t>
            </a:r>
            <a:r>
              <a:rPr lang="en-US" dirty="0">
                <a:solidFill>
                  <a:srgbClr val="FF0000"/>
                </a:solidFill>
              </a:rPr>
              <a:t>interest rate </a:t>
            </a:r>
            <a:r>
              <a:rPr lang="en-US" dirty="0"/>
              <a:t>= people will </a:t>
            </a:r>
            <a:r>
              <a:rPr lang="en-US" dirty="0">
                <a:solidFill>
                  <a:srgbClr val="FF0000"/>
                </a:solidFill>
              </a:rPr>
              <a:t>save </a:t>
            </a:r>
            <a:r>
              <a:rPr lang="en-US" dirty="0" smtClean="0">
                <a:solidFill>
                  <a:srgbClr val="FF0000"/>
                </a:solidFill>
              </a:rPr>
              <a:t>less </a:t>
            </a:r>
            <a:r>
              <a:rPr lang="en-US" dirty="0">
                <a:solidFill>
                  <a:srgbClr val="FF0000"/>
                </a:solidFill>
              </a:rPr>
              <a:t>money </a:t>
            </a:r>
            <a:r>
              <a:rPr lang="en-US" dirty="0"/>
              <a:t>= </a:t>
            </a:r>
            <a:r>
              <a:rPr lang="en-US" dirty="0" smtClean="0">
                <a:solidFill>
                  <a:srgbClr val="FF0000"/>
                </a:solidFill>
              </a:rPr>
              <a:t>less </a:t>
            </a:r>
            <a:r>
              <a:rPr lang="en-US" dirty="0">
                <a:solidFill>
                  <a:srgbClr val="FF0000"/>
                </a:solidFill>
              </a:rPr>
              <a:t>money for </a:t>
            </a:r>
            <a:r>
              <a:rPr lang="en-US" dirty="0" smtClean="0">
                <a:solidFill>
                  <a:srgbClr val="FF0000"/>
                </a:solidFill>
              </a:rPr>
              <a:t>lending</a:t>
            </a:r>
          </a:p>
          <a:p>
            <a:pPr lvl="2"/>
            <a:r>
              <a:rPr lang="en-US" dirty="0"/>
              <a:t>This is because you will earn </a:t>
            </a:r>
            <a:r>
              <a:rPr lang="en-US" dirty="0" smtClean="0"/>
              <a:t>less </a:t>
            </a:r>
            <a:r>
              <a:rPr lang="en-US" dirty="0"/>
              <a:t>interest and so there is a </a:t>
            </a:r>
            <a:r>
              <a:rPr lang="en-US" dirty="0" smtClean="0"/>
              <a:t>weaker incentive to save.</a:t>
            </a:r>
            <a:endParaRPr lang="en-US" dirty="0"/>
          </a:p>
        </p:txBody>
      </p:sp>
      <p:pic>
        <p:nvPicPr>
          <p:cNvPr id="4" name="Picture 3"/>
          <p:cNvPicPr>
            <a:picLocks noChangeAspect="1"/>
          </p:cNvPicPr>
          <p:nvPr/>
        </p:nvPicPr>
        <p:blipFill>
          <a:blip r:embed="rId2"/>
          <a:stretch>
            <a:fillRect/>
          </a:stretch>
        </p:blipFill>
        <p:spPr>
          <a:xfrm>
            <a:off x="6363758" y="904874"/>
            <a:ext cx="5828241" cy="5509371"/>
          </a:xfrm>
          <a:prstGeom prst="rect">
            <a:avLst/>
          </a:prstGeom>
        </p:spPr>
      </p:pic>
      <p:pic>
        <p:nvPicPr>
          <p:cNvPr id="6" name="Picture 5"/>
          <p:cNvPicPr>
            <a:picLocks noChangeAspect="1"/>
          </p:cNvPicPr>
          <p:nvPr/>
        </p:nvPicPr>
        <p:blipFill>
          <a:blip r:embed="rId3"/>
          <a:stretch>
            <a:fillRect/>
          </a:stretch>
        </p:blipFill>
        <p:spPr>
          <a:xfrm>
            <a:off x="308948" y="4025153"/>
            <a:ext cx="3859639" cy="2615013"/>
          </a:xfrm>
          <a:prstGeom prst="rect">
            <a:avLst/>
          </a:prstGeom>
        </p:spPr>
      </p:pic>
      <p:sp>
        <p:nvSpPr>
          <p:cNvPr id="2" name="TextBox 1"/>
          <p:cNvSpPr txBox="1"/>
          <p:nvPr/>
        </p:nvSpPr>
        <p:spPr>
          <a:xfrm>
            <a:off x="4034123" y="5808641"/>
            <a:ext cx="2859742" cy="923330"/>
          </a:xfrm>
          <a:prstGeom prst="rect">
            <a:avLst/>
          </a:prstGeom>
          <a:noFill/>
        </p:spPr>
        <p:txBody>
          <a:bodyPr wrap="square" rtlCol="0">
            <a:spAutoFit/>
          </a:bodyPr>
          <a:lstStyle/>
          <a:p>
            <a:r>
              <a:rPr lang="en-AU" dirty="0" smtClean="0"/>
              <a:t>This means that foreigners can provide money to be borrowed.</a:t>
            </a:r>
            <a:endParaRPr lang="en-AU" dirty="0"/>
          </a:p>
        </p:txBody>
      </p:sp>
      <p:cxnSp>
        <p:nvCxnSpPr>
          <p:cNvPr id="7" name="Straight Connector 6"/>
          <p:cNvCxnSpPr/>
          <p:nvPr/>
        </p:nvCxnSpPr>
        <p:spPr>
          <a:xfrm>
            <a:off x="7413812" y="2187388"/>
            <a:ext cx="3110753" cy="26894"/>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0543690" y="2256882"/>
            <a:ext cx="53190" cy="3148238"/>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413812" y="4300816"/>
            <a:ext cx="1069788" cy="6816"/>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83600" y="4307632"/>
            <a:ext cx="0" cy="1097488"/>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58000" y="1879600"/>
            <a:ext cx="555812" cy="369332"/>
          </a:xfrm>
          <a:prstGeom prst="rect">
            <a:avLst/>
          </a:prstGeom>
          <a:noFill/>
        </p:spPr>
        <p:txBody>
          <a:bodyPr wrap="square" rtlCol="0">
            <a:spAutoFit/>
          </a:bodyPr>
          <a:lstStyle/>
          <a:p>
            <a:r>
              <a:rPr lang="en-AU" dirty="0" err="1" smtClean="0"/>
              <a:t>r</a:t>
            </a:r>
            <a:r>
              <a:rPr lang="en-AU" baseline="-25000" dirty="0" err="1" smtClean="0"/>
              <a:t>high</a:t>
            </a:r>
            <a:endParaRPr lang="en-AU" dirty="0"/>
          </a:p>
        </p:txBody>
      </p:sp>
      <p:sp>
        <p:nvSpPr>
          <p:cNvPr id="20" name="TextBox 19"/>
          <p:cNvSpPr txBox="1"/>
          <p:nvPr/>
        </p:nvSpPr>
        <p:spPr>
          <a:xfrm>
            <a:off x="6831703" y="4032420"/>
            <a:ext cx="555812" cy="369332"/>
          </a:xfrm>
          <a:prstGeom prst="rect">
            <a:avLst/>
          </a:prstGeom>
          <a:noFill/>
        </p:spPr>
        <p:txBody>
          <a:bodyPr wrap="square" rtlCol="0">
            <a:spAutoFit/>
          </a:bodyPr>
          <a:lstStyle/>
          <a:p>
            <a:r>
              <a:rPr lang="en-AU" dirty="0" err="1" smtClean="0"/>
              <a:t>r</a:t>
            </a:r>
            <a:r>
              <a:rPr lang="en-AU" baseline="-25000" dirty="0" err="1" smtClean="0"/>
              <a:t>low</a:t>
            </a:r>
            <a:endParaRPr lang="en-AU" dirty="0"/>
          </a:p>
        </p:txBody>
      </p:sp>
      <p:sp>
        <p:nvSpPr>
          <p:cNvPr id="21" name="TextBox 20"/>
          <p:cNvSpPr txBox="1"/>
          <p:nvPr/>
        </p:nvSpPr>
        <p:spPr>
          <a:xfrm>
            <a:off x="6466823" y="123128"/>
            <a:ext cx="3774457" cy="830997"/>
          </a:xfrm>
          <a:prstGeom prst="rect">
            <a:avLst/>
          </a:prstGeom>
          <a:solidFill>
            <a:srgbClr val="FFFF00"/>
          </a:solidFill>
        </p:spPr>
        <p:txBody>
          <a:bodyPr wrap="square" rtlCol="0">
            <a:spAutoFit/>
          </a:bodyPr>
          <a:lstStyle/>
          <a:p>
            <a:r>
              <a:rPr lang="en-AU" sz="1200" dirty="0" smtClean="0">
                <a:solidFill>
                  <a:srgbClr val="FF0000"/>
                </a:solidFill>
              </a:rPr>
              <a:t>Summary</a:t>
            </a:r>
          </a:p>
          <a:p>
            <a:r>
              <a:rPr lang="en-AU" sz="1200" dirty="0" smtClean="0">
                <a:solidFill>
                  <a:srgbClr val="FF0000"/>
                </a:solidFill>
              </a:rPr>
              <a:t>Supply of loanable funds is money that is saved and lent out to earn interest.</a:t>
            </a:r>
          </a:p>
          <a:p>
            <a:r>
              <a:rPr lang="en-AU" sz="1200" dirty="0" smtClean="0">
                <a:solidFill>
                  <a:srgbClr val="FF0000"/>
                </a:solidFill>
              </a:rPr>
              <a:t>Higher interest will mean more money will be saved.</a:t>
            </a:r>
            <a:endParaRPr lang="en-AU" sz="1200" dirty="0">
              <a:solidFill>
                <a:srgbClr val="FF0000"/>
              </a:solidFill>
            </a:endParaRPr>
          </a:p>
        </p:txBody>
      </p:sp>
      <p:sp>
        <p:nvSpPr>
          <p:cNvPr id="22" name="Oval 21">
            <a:hlinkClick r:id="" action="ppaction://noaction"/>
          </p:cNvPr>
          <p:cNvSpPr/>
          <p:nvPr/>
        </p:nvSpPr>
        <p:spPr>
          <a:xfrm>
            <a:off x="0" y="0"/>
            <a:ext cx="413238" cy="44245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215154" y="3923071"/>
            <a:ext cx="3973388" cy="2644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75782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lnSpcReduction="10000"/>
          </a:bodyPr>
          <a:lstStyle/>
          <a:p>
            <a:r>
              <a:rPr lang="en-AU" dirty="0" smtClean="0"/>
              <a:t>What is the relationship between the real interest and quantity of money that people will lend?</a:t>
            </a:r>
          </a:p>
          <a:p>
            <a:r>
              <a:rPr lang="en-AU" dirty="0" smtClean="0">
                <a:solidFill>
                  <a:srgbClr val="FF0000"/>
                </a:solidFill>
              </a:rPr>
              <a:t>There is a positive relationship.</a:t>
            </a:r>
          </a:p>
          <a:p>
            <a:r>
              <a:rPr lang="en-AU" dirty="0" smtClean="0">
                <a:solidFill>
                  <a:srgbClr val="FF0000"/>
                </a:solidFill>
              </a:rPr>
              <a:t>This is because the higher the interest rate, the more interest people will earn, which incentivizes people to save more money. </a:t>
            </a:r>
          </a:p>
          <a:p>
            <a:r>
              <a:rPr lang="en-AU" dirty="0" smtClean="0"/>
              <a:t>Where does loanable funds supply come from?</a:t>
            </a:r>
          </a:p>
          <a:p>
            <a:r>
              <a:rPr lang="en-AU" dirty="0" smtClean="0">
                <a:solidFill>
                  <a:srgbClr val="FF0000"/>
                </a:solidFill>
              </a:rPr>
              <a:t>They come from private savings from businesses and households. </a:t>
            </a:r>
          </a:p>
          <a:p>
            <a:r>
              <a:rPr lang="en-AU" dirty="0" smtClean="0">
                <a:solidFill>
                  <a:srgbClr val="FF0000"/>
                </a:solidFill>
              </a:rPr>
              <a:t>They also come from public savings if the government has extra money.</a:t>
            </a:r>
          </a:p>
          <a:p>
            <a:r>
              <a:rPr lang="en-AU" dirty="0" smtClean="0">
                <a:solidFill>
                  <a:srgbClr val="FF0000"/>
                </a:solidFill>
              </a:rPr>
              <a:t>Foreigners can also lend money.  </a:t>
            </a:r>
            <a:endParaRPr lang="en-AU" dirty="0">
              <a:solidFill>
                <a:srgbClr val="FF0000"/>
              </a:solidFill>
            </a:endParaRPr>
          </a:p>
        </p:txBody>
      </p:sp>
    </p:spTree>
    <p:extLst>
      <p:ext uri="{BB962C8B-B14F-4D97-AF65-F5344CB8AC3E}">
        <p14:creationId xmlns:p14="http://schemas.microsoft.com/office/powerpoint/2010/main" val="19880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32" y="143713"/>
            <a:ext cx="4343554" cy="642671"/>
          </a:xfrm>
        </p:spPr>
        <p:txBody>
          <a:bodyPr>
            <a:normAutofit fontScale="90000"/>
          </a:bodyPr>
          <a:lstStyle/>
          <a:p>
            <a:r>
              <a:rPr lang="en-US" dirty="0"/>
              <a:t>Shifters of </a:t>
            </a:r>
            <a:r>
              <a:rPr lang="en-US" dirty="0" smtClean="0"/>
              <a:t>Supply</a:t>
            </a:r>
            <a:endParaRPr lang="en-AU" dirty="0"/>
          </a:p>
        </p:txBody>
      </p:sp>
      <p:sp>
        <p:nvSpPr>
          <p:cNvPr id="3" name="Content Placeholder 2"/>
          <p:cNvSpPr>
            <a:spLocks noGrp="1"/>
          </p:cNvSpPr>
          <p:nvPr>
            <p:ph idx="1"/>
          </p:nvPr>
        </p:nvSpPr>
        <p:spPr>
          <a:xfrm>
            <a:off x="218624" y="860947"/>
            <a:ext cx="5133975" cy="1625734"/>
          </a:xfrm>
        </p:spPr>
        <p:txBody>
          <a:bodyPr>
            <a:normAutofit fontScale="92500" lnSpcReduction="10000"/>
          </a:bodyPr>
          <a:lstStyle/>
          <a:p>
            <a:pPr marL="228600" lvl="1">
              <a:spcBef>
                <a:spcPts val="1000"/>
              </a:spcBef>
            </a:pPr>
            <a:r>
              <a:rPr lang="en-US" dirty="0" smtClean="0"/>
              <a:t>Supply of Loanable funds can increase (shift right) or decrease (shift left) when certain factors change.</a:t>
            </a:r>
          </a:p>
          <a:p>
            <a:pPr marL="228600" lvl="1">
              <a:spcBef>
                <a:spcPts val="1000"/>
              </a:spcBef>
            </a:pPr>
            <a:r>
              <a:rPr lang="en-US" dirty="0" smtClean="0"/>
              <a:t>Anything that </a:t>
            </a:r>
            <a:r>
              <a:rPr lang="en-US" dirty="0" smtClean="0">
                <a:solidFill>
                  <a:srgbClr val="00B0F0"/>
                </a:solidFill>
              </a:rPr>
              <a:t>affects the behavior of savers</a:t>
            </a:r>
            <a:r>
              <a:rPr lang="en-US" dirty="0" smtClean="0"/>
              <a:t> will </a:t>
            </a:r>
            <a:r>
              <a:rPr lang="en-US" dirty="0" smtClean="0">
                <a:solidFill>
                  <a:srgbClr val="00B0F0"/>
                </a:solidFill>
              </a:rPr>
              <a:t>affect the S</a:t>
            </a:r>
            <a:r>
              <a:rPr lang="en-US" baseline="-25000" dirty="0" smtClean="0">
                <a:solidFill>
                  <a:srgbClr val="00B0F0"/>
                </a:solidFill>
              </a:rPr>
              <a:t>LF</a:t>
            </a:r>
            <a:r>
              <a:rPr lang="en-US" baseline="-25000" dirty="0" smtClean="0"/>
              <a:t>.</a:t>
            </a:r>
            <a:r>
              <a:rPr lang="en-US" dirty="0" smtClean="0"/>
              <a:t> </a:t>
            </a:r>
          </a:p>
          <a:p>
            <a:endParaRPr lang="en-AU" dirty="0"/>
          </a:p>
        </p:txBody>
      </p:sp>
      <p:pic>
        <p:nvPicPr>
          <p:cNvPr id="5" name="Picture 4"/>
          <p:cNvPicPr>
            <a:picLocks noChangeAspect="1"/>
          </p:cNvPicPr>
          <p:nvPr/>
        </p:nvPicPr>
        <p:blipFill>
          <a:blip r:embed="rId2"/>
          <a:stretch>
            <a:fillRect/>
          </a:stretch>
        </p:blipFill>
        <p:spPr>
          <a:xfrm>
            <a:off x="5595938" y="1143001"/>
            <a:ext cx="5775978" cy="5426448"/>
          </a:xfrm>
          <a:prstGeom prst="rect">
            <a:avLst/>
          </a:prstGeom>
        </p:spPr>
      </p:pic>
      <p:sp>
        <p:nvSpPr>
          <p:cNvPr id="7" name="Right Arrow 6"/>
          <p:cNvSpPr/>
          <p:nvPr/>
        </p:nvSpPr>
        <p:spPr>
          <a:xfrm>
            <a:off x="9697926" y="2585611"/>
            <a:ext cx="625642" cy="320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ight Arrow 7"/>
          <p:cNvSpPr/>
          <p:nvPr/>
        </p:nvSpPr>
        <p:spPr>
          <a:xfrm rot="10800000">
            <a:off x="8566957" y="2617695"/>
            <a:ext cx="625642" cy="320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hlinkClick r:id="" action="ppaction://noaction"/>
          </p:cNvPr>
          <p:cNvSpPr/>
          <p:nvPr/>
        </p:nvSpPr>
        <p:spPr>
          <a:xfrm>
            <a:off x="0" y="0"/>
            <a:ext cx="413238" cy="44245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7983794" y="86867"/>
            <a:ext cx="3578942" cy="830997"/>
          </a:xfrm>
          <a:prstGeom prst="rect">
            <a:avLst/>
          </a:prstGeom>
          <a:solidFill>
            <a:srgbClr val="FFFF00"/>
          </a:solidFill>
        </p:spPr>
        <p:txBody>
          <a:bodyPr wrap="square" rtlCol="0">
            <a:spAutoFit/>
          </a:bodyPr>
          <a:lstStyle/>
          <a:p>
            <a:r>
              <a:rPr lang="en-AU" sz="1600" dirty="0" smtClean="0">
                <a:solidFill>
                  <a:srgbClr val="FF0000"/>
                </a:solidFill>
              </a:rPr>
              <a:t>Summary</a:t>
            </a:r>
          </a:p>
          <a:p>
            <a:r>
              <a:rPr lang="en-AU" sz="1600" dirty="0" smtClean="0">
                <a:solidFill>
                  <a:srgbClr val="FF0000"/>
                </a:solidFill>
              </a:rPr>
              <a:t>Change in saver behaviour will change the supply of loanable funds D</a:t>
            </a:r>
            <a:r>
              <a:rPr lang="en-AU" sz="1600" baseline="-25000" dirty="0" smtClean="0">
                <a:solidFill>
                  <a:srgbClr val="FF0000"/>
                </a:solidFill>
              </a:rPr>
              <a:t>LF</a:t>
            </a:r>
            <a:endParaRPr lang="en-AU" sz="1600" dirty="0">
              <a:solidFill>
                <a:srgbClr val="FF0000"/>
              </a:solidFill>
            </a:endParaRPr>
          </a:p>
        </p:txBody>
      </p:sp>
      <p:sp>
        <p:nvSpPr>
          <p:cNvPr id="4" name="TextBox 3"/>
          <p:cNvSpPr txBox="1"/>
          <p:nvPr/>
        </p:nvSpPr>
        <p:spPr>
          <a:xfrm>
            <a:off x="5279616" y="221226"/>
            <a:ext cx="2300748" cy="1569660"/>
          </a:xfrm>
          <a:prstGeom prst="rect">
            <a:avLst/>
          </a:prstGeom>
          <a:solidFill>
            <a:schemeClr val="accent1">
              <a:lumMod val="20000"/>
              <a:lumOff val="80000"/>
            </a:schemeClr>
          </a:solidFill>
        </p:spPr>
        <p:txBody>
          <a:bodyPr wrap="square" rtlCol="0">
            <a:spAutoFit/>
          </a:bodyPr>
          <a:lstStyle/>
          <a:p>
            <a:r>
              <a:rPr lang="en-AU" sz="1600" dirty="0" smtClean="0"/>
              <a:t>Note: As always, the y axis variable (in this case the real interest) will move us along the same curve but not shift the entire curve.</a:t>
            </a:r>
            <a:endParaRPr lang="en-AU" sz="1600" dirty="0"/>
          </a:p>
        </p:txBody>
      </p:sp>
      <p:sp>
        <p:nvSpPr>
          <p:cNvPr id="6" name="Rectangle 5"/>
          <p:cNvSpPr/>
          <p:nvPr/>
        </p:nvSpPr>
        <p:spPr>
          <a:xfrm>
            <a:off x="218624" y="2592946"/>
            <a:ext cx="5377314" cy="4175502"/>
          </a:xfrm>
          <a:prstGeom prst="rect">
            <a:avLst/>
          </a:prstGeom>
          <a:solidFill>
            <a:schemeClr val="accent3">
              <a:lumMod val="20000"/>
              <a:lumOff val="80000"/>
            </a:schemeClr>
          </a:solidFill>
        </p:spPr>
        <p:txBody>
          <a:bodyPr wrap="square">
            <a:spAutoFit/>
          </a:bodyPr>
          <a:lstStyle/>
          <a:p>
            <a:pPr marL="0" lvl="1" indent="0">
              <a:spcBef>
                <a:spcPts val="1000"/>
              </a:spcBef>
              <a:buNone/>
            </a:pPr>
            <a:r>
              <a:rPr lang="en-US" b="1" dirty="0"/>
              <a:t>Factors (that will affect saver behavior):</a:t>
            </a:r>
          </a:p>
          <a:p>
            <a:pPr marL="285750" lvl="1" indent="-285750">
              <a:spcBef>
                <a:spcPts val="1000"/>
              </a:spcBef>
              <a:buFont typeface="Wingdings" panose="05000000000000000000" pitchFamily="2" charset="2"/>
              <a:buChar char="q"/>
            </a:pPr>
            <a:r>
              <a:rPr lang="en-US" b="1" dirty="0"/>
              <a:t>Change in Real GDP/ Wealth </a:t>
            </a:r>
            <a:r>
              <a:rPr lang="en-US" dirty="0"/>
              <a:t>– when consumer wealth increases, people have more money to save.</a:t>
            </a:r>
          </a:p>
          <a:p>
            <a:pPr>
              <a:buFont typeface="Wingdings" panose="05000000000000000000" pitchFamily="2" charset="2"/>
              <a:buChar char="q"/>
            </a:pPr>
            <a:r>
              <a:rPr lang="en-US" b="1" dirty="0"/>
              <a:t>Performance of other markets </a:t>
            </a:r>
            <a:r>
              <a:rPr lang="en-US" dirty="0"/>
              <a:t>- if investors believe they can make more money investing in other assets (stocks, property etc.) then they will save less money and try to get higher returns elsewhere</a:t>
            </a:r>
          </a:p>
          <a:p>
            <a:pPr lvl="1"/>
            <a:r>
              <a:rPr lang="en-US" dirty="0" err="1"/>
              <a:t>Eg</a:t>
            </a:r>
            <a:r>
              <a:rPr lang="en-US" dirty="0"/>
              <a:t>. Other foreign loanable funds markets, stock market, commodities market</a:t>
            </a:r>
          </a:p>
          <a:p>
            <a:pPr>
              <a:buFont typeface="Wingdings" panose="05000000000000000000" pitchFamily="2" charset="2"/>
              <a:buChar char="q"/>
            </a:pPr>
            <a:r>
              <a:rPr lang="en-US" sz="1900" b="1" dirty="0"/>
              <a:t>Change in MPC </a:t>
            </a:r>
            <a:r>
              <a:rPr lang="en-US" sz="1900" dirty="0"/>
              <a:t>– consumers for different reasons may see a change in their MPC. This will affect how much they save. </a:t>
            </a:r>
            <a:endParaRPr lang="en-US" sz="1900" dirty="0" smtClean="0"/>
          </a:p>
          <a:p>
            <a:pPr>
              <a:buFont typeface="Wingdings" panose="05000000000000000000" pitchFamily="2" charset="2"/>
              <a:buChar char="q"/>
            </a:pPr>
            <a:r>
              <a:rPr lang="en-US" sz="1900" b="1" dirty="0" smtClean="0"/>
              <a:t>Capital Inflows </a:t>
            </a:r>
            <a:r>
              <a:rPr lang="en-US" sz="1900" dirty="0" smtClean="0"/>
              <a:t>– this refers to foreigners who lend money and expect to be repaid with interest.</a:t>
            </a:r>
            <a:endParaRPr lang="en-US" sz="1900" dirty="0"/>
          </a:p>
        </p:txBody>
      </p:sp>
    </p:spTree>
    <p:extLst>
      <p:ext uri="{BB962C8B-B14F-4D97-AF65-F5344CB8AC3E}">
        <p14:creationId xmlns:p14="http://schemas.microsoft.com/office/powerpoint/2010/main" val="1419487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Savings and Loanable Funds</a:t>
            </a:r>
            <a:endParaRPr lang="en-US" dirty="0"/>
          </a:p>
        </p:txBody>
      </p:sp>
      <p:sp>
        <p:nvSpPr>
          <p:cNvPr id="3" name="Content Placeholder 2"/>
          <p:cNvSpPr>
            <a:spLocks noGrp="1"/>
          </p:cNvSpPr>
          <p:nvPr>
            <p:ph idx="1"/>
          </p:nvPr>
        </p:nvSpPr>
        <p:spPr>
          <a:xfrm>
            <a:off x="838200" y="1961539"/>
            <a:ext cx="4577862" cy="4351338"/>
          </a:xfrm>
        </p:spPr>
        <p:txBody>
          <a:bodyPr/>
          <a:lstStyle/>
          <a:p>
            <a:r>
              <a:rPr lang="en-US" sz="2000" dirty="0" smtClean="0"/>
              <a:t>Supply of loanable funds comes from entities who put money in the banking system.</a:t>
            </a:r>
          </a:p>
          <a:p>
            <a:r>
              <a:rPr lang="en-US" sz="2000" dirty="0" smtClean="0"/>
              <a:t>In a ‘closed economy’ with no foreign involvement, the supply of loanable funds comes from national savings only</a:t>
            </a:r>
          </a:p>
          <a:p>
            <a:r>
              <a:rPr lang="en-US" sz="2000" dirty="0" smtClean="0"/>
              <a:t>However, in an ‘open economy’ we consider the savings of foreigners also</a:t>
            </a:r>
          </a:p>
          <a:p>
            <a:endParaRPr lang="en-US" dirty="0"/>
          </a:p>
          <a:p>
            <a:endParaRPr lang="en-US" dirty="0"/>
          </a:p>
        </p:txBody>
      </p:sp>
      <p:sp>
        <p:nvSpPr>
          <p:cNvPr id="4" name="Rectangle 3"/>
          <p:cNvSpPr/>
          <p:nvPr/>
        </p:nvSpPr>
        <p:spPr>
          <a:xfrm>
            <a:off x="1773115" y="1259450"/>
            <a:ext cx="8768862" cy="461665"/>
          </a:xfrm>
          <a:prstGeom prst="rect">
            <a:avLst/>
          </a:prstGeom>
        </p:spPr>
        <p:txBody>
          <a:bodyPr wrap="square">
            <a:spAutoFit/>
          </a:bodyPr>
          <a:lstStyle/>
          <a:p>
            <a:r>
              <a:rPr lang="en-US" sz="2400" dirty="0"/>
              <a:t>Total Supply of Loanable Funds = </a:t>
            </a:r>
            <a:r>
              <a:rPr lang="en-US" sz="2400" dirty="0">
                <a:solidFill>
                  <a:srgbClr val="00B050"/>
                </a:solidFill>
              </a:rPr>
              <a:t>National Savings </a:t>
            </a:r>
            <a:r>
              <a:rPr lang="en-US" sz="2400" dirty="0"/>
              <a:t>+ Foreign Savings</a:t>
            </a:r>
          </a:p>
        </p:txBody>
      </p:sp>
      <p:sp>
        <p:nvSpPr>
          <p:cNvPr id="5" name="Rectangle 4"/>
          <p:cNvSpPr/>
          <p:nvPr/>
        </p:nvSpPr>
        <p:spPr>
          <a:xfrm rot="1427822">
            <a:off x="6352323" y="2555390"/>
            <a:ext cx="4867807" cy="369332"/>
          </a:xfrm>
          <a:prstGeom prst="rect">
            <a:avLst/>
          </a:prstGeom>
        </p:spPr>
        <p:txBody>
          <a:bodyPr wrap="none">
            <a:spAutoFit/>
          </a:bodyPr>
          <a:lstStyle/>
          <a:p>
            <a:r>
              <a:rPr lang="en-US" dirty="0">
                <a:solidFill>
                  <a:srgbClr val="00B050"/>
                </a:solidFill>
              </a:rPr>
              <a:t>National Savings </a:t>
            </a:r>
            <a:r>
              <a:rPr lang="en-US" dirty="0"/>
              <a:t>= </a:t>
            </a:r>
            <a:r>
              <a:rPr lang="en-US" dirty="0">
                <a:solidFill>
                  <a:srgbClr val="00B0F0"/>
                </a:solidFill>
              </a:rPr>
              <a:t>Private Savings </a:t>
            </a:r>
            <a:r>
              <a:rPr lang="en-US" dirty="0"/>
              <a:t>+ </a:t>
            </a:r>
            <a:r>
              <a:rPr lang="en-US" dirty="0">
                <a:solidFill>
                  <a:schemeClr val="accent2">
                    <a:lumMod val="75000"/>
                  </a:schemeClr>
                </a:solidFill>
              </a:rPr>
              <a:t>Public Savings</a:t>
            </a:r>
          </a:p>
        </p:txBody>
      </p:sp>
      <p:sp>
        <p:nvSpPr>
          <p:cNvPr id="6" name="TextBox 5"/>
          <p:cNvSpPr txBox="1"/>
          <p:nvPr/>
        </p:nvSpPr>
        <p:spPr>
          <a:xfrm>
            <a:off x="8360586" y="5139154"/>
            <a:ext cx="3376247" cy="1446550"/>
          </a:xfrm>
          <a:prstGeom prst="rect">
            <a:avLst/>
          </a:prstGeom>
          <a:solidFill>
            <a:srgbClr val="FFFF00"/>
          </a:solidFill>
        </p:spPr>
        <p:txBody>
          <a:bodyPr wrap="square" rtlCol="0">
            <a:spAutoFit/>
          </a:bodyPr>
          <a:lstStyle/>
          <a:p>
            <a:r>
              <a:rPr lang="en-US" dirty="0" smtClean="0">
                <a:solidFill>
                  <a:srgbClr val="FF0000"/>
                </a:solidFill>
              </a:rPr>
              <a:t>Summary</a:t>
            </a:r>
          </a:p>
          <a:p>
            <a:pPr marL="285750" indent="-285750">
              <a:buFont typeface="Arial" panose="020B0604020202020204" pitchFamily="34" charset="0"/>
              <a:buChar char="•"/>
            </a:pPr>
            <a:r>
              <a:rPr lang="en-US" sz="1400" dirty="0">
                <a:solidFill>
                  <a:srgbClr val="FF0000"/>
                </a:solidFill>
              </a:rPr>
              <a:t>S</a:t>
            </a:r>
            <a:r>
              <a:rPr lang="en-US" sz="1400" baseline="-25000" dirty="0">
                <a:solidFill>
                  <a:srgbClr val="FF0000"/>
                </a:solidFill>
              </a:rPr>
              <a:t>LF</a:t>
            </a:r>
            <a:r>
              <a:rPr lang="en-US" sz="1400" dirty="0">
                <a:solidFill>
                  <a:srgbClr val="FF0000"/>
                </a:solidFill>
              </a:rPr>
              <a:t> = National </a:t>
            </a:r>
            <a:r>
              <a:rPr lang="en-US" sz="1400" dirty="0" smtClean="0">
                <a:solidFill>
                  <a:srgbClr val="FF0000"/>
                </a:solidFill>
              </a:rPr>
              <a:t>Savings + foreign savings (open </a:t>
            </a:r>
            <a:r>
              <a:rPr lang="en-US" sz="1400" dirty="0">
                <a:solidFill>
                  <a:srgbClr val="FF0000"/>
                </a:solidFill>
              </a:rPr>
              <a:t>economy)</a:t>
            </a:r>
          </a:p>
          <a:p>
            <a:pPr marL="285750" indent="-285750">
              <a:buFont typeface="Arial" panose="020B0604020202020204" pitchFamily="34" charset="0"/>
              <a:buChar char="•"/>
            </a:pPr>
            <a:r>
              <a:rPr lang="en-US" sz="1400" dirty="0" smtClean="0">
                <a:solidFill>
                  <a:srgbClr val="FF0000"/>
                </a:solidFill>
              </a:rPr>
              <a:t>S</a:t>
            </a:r>
            <a:r>
              <a:rPr lang="en-US" sz="1400" baseline="-25000" dirty="0" smtClean="0">
                <a:solidFill>
                  <a:srgbClr val="FF0000"/>
                </a:solidFill>
              </a:rPr>
              <a:t>LF</a:t>
            </a:r>
            <a:r>
              <a:rPr lang="en-US" sz="1400" dirty="0" smtClean="0">
                <a:solidFill>
                  <a:srgbClr val="FF0000"/>
                </a:solidFill>
              </a:rPr>
              <a:t> = National Savings (closed economy)</a:t>
            </a:r>
          </a:p>
          <a:p>
            <a:pPr marL="285750" indent="-285750">
              <a:buFont typeface="Arial" panose="020B0604020202020204" pitchFamily="34" charset="0"/>
              <a:buChar char="•"/>
            </a:pPr>
            <a:r>
              <a:rPr lang="en-US" sz="1400" dirty="0" smtClean="0">
                <a:solidFill>
                  <a:srgbClr val="FF0000"/>
                </a:solidFill>
              </a:rPr>
              <a:t>National savings = Public Savings + Private Savings</a:t>
            </a:r>
          </a:p>
        </p:txBody>
      </p:sp>
      <p:sp>
        <p:nvSpPr>
          <p:cNvPr id="7" name="TextBox 6"/>
          <p:cNvSpPr txBox="1"/>
          <p:nvPr/>
        </p:nvSpPr>
        <p:spPr>
          <a:xfrm rot="1610507">
            <a:off x="8364816" y="2129096"/>
            <a:ext cx="1421101" cy="646331"/>
          </a:xfrm>
          <a:prstGeom prst="rect">
            <a:avLst/>
          </a:prstGeom>
          <a:noFill/>
        </p:spPr>
        <p:txBody>
          <a:bodyPr wrap="square" rtlCol="0">
            <a:spAutoFit/>
          </a:bodyPr>
          <a:lstStyle/>
          <a:p>
            <a:r>
              <a:rPr lang="en-US" dirty="0" smtClean="0">
                <a:solidFill>
                  <a:srgbClr val="00B0F0"/>
                </a:solidFill>
              </a:rPr>
              <a:t>(Households and Firms)</a:t>
            </a:r>
            <a:endParaRPr lang="en-US" dirty="0">
              <a:solidFill>
                <a:srgbClr val="00B0F0"/>
              </a:solidFill>
            </a:endParaRPr>
          </a:p>
        </p:txBody>
      </p:sp>
      <p:sp>
        <p:nvSpPr>
          <p:cNvPr id="8" name="TextBox 7"/>
          <p:cNvSpPr txBox="1"/>
          <p:nvPr/>
        </p:nvSpPr>
        <p:spPr>
          <a:xfrm rot="1610507">
            <a:off x="9909141" y="3009144"/>
            <a:ext cx="1696657" cy="369332"/>
          </a:xfrm>
          <a:prstGeom prst="rect">
            <a:avLst/>
          </a:prstGeom>
          <a:noFill/>
        </p:spPr>
        <p:txBody>
          <a:bodyPr wrap="square" rtlCol="0">
            <a:spAutoFit/>
          </a:bodyPr>
          <a:lstStyle/>
          <a:p>
            <a:r>
              <a:rPr lang="en-US" dirty="0" smtClean="0">
                <a:solidFill>
                  <a:schemeClr val="accent2">
                    <a:lumMod val="75000"/>
                  </a:schemeClr>
                </a:solidFill>
              </a:rPr>
              <a:t>(Government)</a:t>
            </a:r>
            <a:endParaRPr lang="en-US" dirty="0">
              <a:solidFill>
                <a:schemeClr val="accent2">
                  <a:lumMod val="75000"/>
                </a:schemeClr>
              </a:solidFill>
            </a:endParaRPr>
          </a:p>
        </p:txBody>
      </p:sp>
    </p:spTree>
    <p:extLst>
      <p:ext uri="{BB962C8B-B14F-4D97-AF65-F5344CB8AC3E}">
        <p14:creationId xmlns:p14="http://schemas.microsoft.com/office/powerpoint/2010/main" val="1233787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92500" lnSpcReduction="10000"/>
          </a:bodyPr>
          <a:lstStyle/>
          <a:p>
            <a:r>
              <a:rPr lang="en-AU" dirty="0" smtClean="0"/>
              <a:t>What is the effect of an increase in the MPC on the supply of loanable funds?</a:t>
            </a:r>
          </a:p>
          <a:p>
            <a:r>
              <a:rPr lang="en-AU" dirty="0" smtClean="0">
                <a:solidFill>
                  <a:srgbClr val="FF0000"/>
                </a:solidFill>
              </a:rPr>
              <a:t>Savings will decrease which means that the supply of loanable funds will decrease (shift to the left). </a:t>
            </a:r>
          </a:p>
          <a:p>
            <a:r>
              <a:rPr lang="en-AU" dirty="0"/>
              <a:t>What is the effect of </a:t>
            </a:r>
            <a:r>
              <a:rPr lang="en-AU" dirty="0" smtClean="0"/>
              <a:t>a decrease in capital inflows due to fear of financial problems in the country on </a:t>
            </a:r>
            <a:r>
              <a:rPr lang="en-AU" dirty="0"/>
              <a:t>the supply of loanable funds</a:t>
            </a:r>
            <a:r>
              <a:rPr lang="en-AU" dirty="0" smtClean="0"/>
              <a:t>?</a:t>
            </a:r>
          </a:p>
          <a:p>
            <a:r>
              <a:rPr lang="en-AU" dirty="0" smtClean="0">
                <a:solidFill>
                  <a:srgbClr val="FF0000"/>
                </a:solidFill>
              </a:rPr>
              <a:t>Foreign investors will be scared of lending money in the country’s financial system. Therefore there will be a decrease in the supply of loanable funds (shift to the left). </a:t>
            </a:r>
          </a:p>
          <a:p>
            <a:r>
              <a:rPr lang="en-AU" dirty="0" smtClean="0"/>
              <a:t>What is national savings made up of?</a:t>
            </a:r>
          </a:p>
          <a:p>
            <a:r>
              <a:rPr lang="en-AU" dirty="0" smtClean="0">
                <a:solidFill>
                  <a:srgbClr val="FF0000"/>
                </a:solidFill>
              </a:rPr>
              <a:t>Private savings (firms and households) and Public savings (government)</a:t>
            </a:r>
            <a:endParaRPr lang="en-AU" dirty="0">
              <a:solidFill>
                <a:srgbClr val="FF0000"/>
              </a:solidFill>
            </a:endParaRPr>
          </a:p>
          <a:p>
            <a:endParaRPr lang="en-AU" dirty="0">
              <a:solidFill>
                <a:srgbClr val="FF0000"/>
              </a:solidFill>
            </a:endParaRPr>
          </a:p>
          <a:p>
            <a:endParaRPr lang="en-AU" dirty="0" smtClean="0">
              <a:solidFill>
                <a:srgbClr val="FF0000"/>
              </a:solidFill>
            </a:endParaRPr>
          </a:p>
        </p:txBody>
      </p:sp>
    </p:spTree>
    <p:extLst>
      <p:ext uri="{BB962C8B-B14F-4D97-AF65-F5344CB8AC3E}">
        <p14:creationId xmlns:p14="http://schemas.microsoft.com/office/powerpoint/2010/main" val="261009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will be the effect on Demand/Supply for Loanable Funds?</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People start saving in case the pandemic causes parts of the economy to shut down.</a:t>
            </a:r>
          </a:p>
          <a:p>
            <a:r>
              <a:rPr lang="en-AU" dirty="0" smtClean="0">
                <a:solidFill>
                  <a:srgbClr val="FF0000"/>
                </a:solidFill>
              </a:rPr>
              <a:t>Answer: Increase in supply of loanable funds.</a:t>
            </a:r>
          </a:p>
          <a:p>
            <a:r>
              <a:rPr lang="en-AU" dirty="0" smtClean="0"/>
              <a:t>Consumers have to dip into savings to make up for the lost wages due to reduced working hours.</a:t>
            </a:r>
          </a:p>
          <a:p>
            <a:r>
              <a:rPr lang="en-AU" dirty="0">
                <a:solidFill>
                  <a:srgbClr val="FF0000"/>
                </a:solidFill>
              </a:rPr>
              <a:t>Answer: </a:t>
            </a:r>
            <a:r>
              <a:rPr lang="en-AU" dirty="0" smtClean="0">
                <a:solidFill>
                  <a:srgbClr val="FF0000"/>
                </a:solidFill>
              </a:rPr>
              <a:t>Decrease </a:t>
            </a:r>
            <a:r>
              <a:rPr lang="en-AU" dirty="0">
                <a:solidFill>
                  <a:srgbClr val="FF0000"/>
                </a:solidFill>
              </a:rPr>
              <a:t>in supply of loanable funds</a:t>
            </a:r>
            <a:r>
              <a:rPr lang="en-AU" dirty="0" smtClean="0">
                <a:solidFill>
                  <a:srgbClr val="FF0000"/>
                </a:solidFill>
              </a:rPr>
              <a:t>.</a:t>
            </a:r>
            <a:endParaRPr lang="en-AU" dirty="0" smtClean="0"/>
          </a:p>
          <a:p>
            <a:r>
              <a:rPr lang="en-AU" dirty="0" smtClean="0"/>
              <a:t>People start buying more houses as a result of a property boom.</a:t>
            </a:r>
          </a:p>
          <a:p>
            <a:r>
              <a:rPr lang="en-AU" dirty="0">
                <a:solidFill>
                  <a:srgbClr val="FF0000"/>
                </a:solidFill>
              </a:rPr>
              <a:t>Answer: Increase in </a:t>
            </a:r>
            <a:r>
              <a:rPr lang="en-AU" dirty="0" smtClean="0">
                <a:solidFill>
                  <a:srgbClr val="FF0000"/>
                </a:solidFill>
              </a:rPr>
              <a:t>demand for </a:t>
            </a:r>
            <a:r>
              <a:rPr lang="en-AU" dirty="0">
                <a:solidFill>
                  <a:srgbClr val="FF0000"/>
                </a:solidFill>
              </a:rPr>
              <a:t>loanable funds</a:t>
            </a:r>
            <a:r>
              <a:rPr lang="en-AU" dirty="0" smtClean="0">
                <a:solidFill>
                  <a:srgbClr val="FF0000"/>
                </a:solidFill>
              </a:rPr>
              <a:t>.</a:t>
            </a:r>
            <a:endParaRPr lang="en-AU" dirty="0" smtClean="0"/>
          </a:p>
          <a:p>
            <a:r>
              <a:rPr lang="en-AU" dirty="0" smtClean="0"/>
              <a:t>Businesses aren’t investing as much new capital because of low business confidence. </a:t>
            </a:r>
          </a:p>
          <a:p>
            <a:r>
              <a:rPr lang="en-AU" dirty="0">
                <a:solidFill>
                  <a:srgbClr val="FF0000"/>
                </a:solidFill>
              </a:rPr>
              <a:t>Answer: </a:t>
            </a:r>
            <a:r>
              <a:rPr lang="en-AU" dirty="0" smtClean="0">
                <a:solidFill>
                  <a:srgbClr val="FF0000"/>
                </a:solidFill>
              </a:rPr>
              <a:t>Decrease in demand for </a:t>
            </a:r>
            <a:r>
              <a:rPr lang="en-AU" dirty="0">
                <a:solidFill>
                  <a:srgbClr val="FF0000"/>
                </a:solidFill>
              </a:rPr>
              <a:t>loanable funds.</a:t>
            </a:r>
          </a:p>
          <a:p>
            <a:endParaRPr lang="en-AU" dirty="0" smtClean="0"/>
          </a:p>
          <a:p>
            <a:endParaRPr lang="en-AU" dirty="0"/>
          </a:p>
        </p:txBody>
      </p:sp>
    </p:spTree>
    <p:extLst>
      <p:ext uri="{BB962C8B-B14F-4D97-AF65-F5344CB8AC3E}">
        <p14:creationId xmlns:p14="http://schemas.microsoft.com/office/powerpoint/2010/main" val="11522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5154" y="336177"/>
            <a:ext cx="5620870" cy="806824"/>
          </a:xfrm>
        </p:spPr>
        <p:txBody>
          <a:bodyPr>
            <a:normAutofit fontScale="90000"/>
          </a:bodyPr>
          <a:lstStyle/>
          <a:p>
            <a:r>
              <a:rPr lang="en-US" dirty="0" smtClean="0"/>
              <a:t>Loanable Funds Equilibrium</a:t>
            </a:r>
            <a:endParaRPr lang="en-US" dirty="0"/>
          </a:p>
        </p:txBody>
      </p:sp>
      <p:sp>
        <p:nvSpPr>
          <p:cNvPr id="9" name="Content Placeholder 8"/>
          <p:cNvSpPr>
            <a:spLocks noGrp="1"/>
          </p:cNvSpPr>
          <p:nvPr>
            <p:ph idx="1"/>
          </p:nvPr>
        </p:nvSpPr>
        <p:spPr>
          <a:xfrm>
            <a:off x="215155" y="1435660"/>
            <a:ext cx="5939840" cy="1415695"/>
          </a:xfrm>
        </p:spPr>
        <p:txBody>
          <a:bodyPr>
            <a:normAutofit fontScale="55000" lnSpcReduction="20000"/>
          </a:bodyPr>
          <a:lstStyle/>
          <a:p>
            <a:pPr marL="0" indent="0">
              <a:buNone/>
            </a:pPr>
            <a:r>
              <a:rPr lang="en-US" b="1" dirty="0" smtClean="0"/>
              <a:t>What the market graph shows:</a:t>
            </a:r>
          </a:p>
          <a:p>
            <a:r>
              <a:rPr lang="en-US" dirty="0" smtClean="0"/>
              <a:t>Loanable funds means money that is lent out to </a:t>
            </a:r>
            <a:r>
              <a:rPr lang="en-US" dirty="0" smtClean="0">
                <a:solidFill>
                  <a:srgbClr val="00B0F0"/>
                </a:solidFill>
              </a:rPr>
              <a:t>businesses for investment </a:t>
            </a:r>
            <a:r>
              <a:rPr lang="en-US" dirty="0" smtClean="0"/>
              <a:t>and </a:t>
            </a:r>
            <a:r>
              <a:rPr lang="en-US" dirty="0" smtClean="0">
                <a:solidFill>
                  <a:srgbClr val="00B0F0"/>
                </a:solidFill>
              </a:rPr>
              <a:t>households </a:t>
            </a:r>
            <a:r>
              <a:rPr lang="en-US" dirty="0"/>
              <a:t>for</a:t>
            </a:r>
            <a:r>
              <a:rPr lang="en-US" dirty="0" smtClean="0">
                <a:solidFill>
                  <a:srgbClr val="00B0F0"/>
                </a:solidFill>
              </a:rPr>
              <a:t> big purchases</a:t>
            </a:r>
            <a:r>
              <a:rPr lang="en-US" dirty="0" smtClean="0"/>
              <a:t>.</a:t>
            </a:r>
          </a:p>
          <a:p>
            <a:r>
              <a:rPr lang="en-US" dirty="0" smtClean="0"/>
              <a:t>The market will naturally reach an </a:t>
            </a:r>
            <a:r>
              <a:rPr lang="en-US" dirty="0" smtClean="0">
                <a:solidFill>
                  <a:srgbClr val="00B050"/>
                </a:solidFill>
              </a:rPr>
              <a:t>equilibrium</a:t>
            </a:r>
            <a:r>
              <a:rPr lang="en-US" dirty="0" smtClean="0"/>
              <a:t> with an </a:t>
            </a:r>
            <a:r>
              <a:rPr lang="en-US" dirty="0" smtClean="0">
                <a:solidFill>
                  <a:srgbClr val="00B050"/>
                </a:solidFill>
              </a:rPr>
              <a:t>equilibrium</a:t>
            </a:r>
            <a:r>
              <a:rPr lang="en-US" dirty="0" smtClean="0"/>
              <a:t> </a:t>
            </a:r>
            <a:r>
              <a:rPr lang="en-US" dirty="0" smtClean="0">
                <a:solidFill>
                  <a:srgbClr val="00B050"/>
                </a:solidFill>
              </a:rPr>
              <a:t>Real Interest Rate </a:t>
            </a:r>
            <a:r>
              <a:rPr lang="en-US" dirty="0" smtClean="0"/>
              <a:t>where </a:t>
            </a:r>
            <a:r>
              <a:rPr lang="en-US" dirty="0" smtClean="0">
                <a:solidFill>
                  <a:srgbClr val="00B050"/>
                </a:solidFill>
              </a:rPr>
              <a:t>Q</a:t>
            </a:r>
            <a:r>
              <a:rPr lang="en-US" baseline="-25000" dirty="0" smtClean="0">
                <a:solidFill>
                  <a:srgbClr val="00B050"/>
                </a:solidFill>
              </a:rPr>
              <a:t>LF</a:t>
            </a:r>
            <a:r>
              <a:rPr lang="en-US" dirty="0" smtClean="0">
                <a:solidFill>
                  <a:srgbClr val="00B050"/>
                </a:solidFill>
              </a:rPr>
              <a:t> demanded = Q</a:t>
            </a:r>
            <a:r>
              <a:rPr lang="en-US" baseline="-25000" dirty="0" smtClean="0">
                <a:solidFill>
                  <a:srgbClr val="00B050"/>
                </a:solidFill>
              </a:rPr>
              <a:t>LF</a:t>
            </a:r>
            <a:r>
              <a:rPr lang="en-US" dirty="0" smtClean="0">
                <a:solidFill>
                  <a:srgbClr val="00B050"/>
                </a:solidFill>
              </a:rPr>
              <a:t> supplied</a:t>
            </a:r>
            <a:r>
              <a:rPr lang="en-US" dirty="0" smtClean="0"/>
              <a:t>. </a:t>
            </a:r>
          </a:p>
          <a:p>
            <a:pPr marL="914400" lvl="2" indent="0">
              <a:buNone/>
            </a:pPr>
            <a:endParaRPr lang="en-US" dirty="0" smtClean="0"/>
          </a:p>
          <a:p>
            <a:pPr lvl="1"/>
            <a:endParaRPr lang="en-US" dirty="0" smtClean="0"/>
          </a:p>
          <a:p>
            <a:endParaRPr lang="en-US" dirty="0"/>
          </a:p>
        </p:txBody>
      </p:sp>
      <p:pic>
        <p:nvPicPr>
          <p:cNvPr id="24" name="Picture 23"/>
          <p:cNvPicPr>
            <a:picLocks noChangeAspect="1"/>
          </p:cNvPicPr>
          <p:nvPr/>
        </p:nvPicPr>
        <p:blipFill>
          <a:blip r:embed="rId2"/>
          <a:stretch>
            <a:fillRect/>
          </a:stretch>
        </p:blipFill>
        <p:spPr>
          <a:xfrm>
            <a:off x="6310535" y="1308019"/>
            <a:ext cx="5524906" cy="5549981"/>
          </a:xfrm>
          <a:prstGeom prst="rect">
            <a:avLst/>
          </a:prstGeom>
        </p:spPr>
      </p:pic>
      <p:sp>
        <p:nvSpPr>
          <p:cNvPr id="25" name="TextBox 24"/>
          <p:cNvSpPr txBox="1"/>
          <p:nvPr/>
        </p:nvSpPr>
        <p:spPr>
          <a:xfrm>
            <a:off x="4145280" y="43869"/>
            <a:ext cx="4104640" cy="1477328"/>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Equilibrium will naturally occur in the market with an equilibrium Real Interest Rate and Q</a:t>
            </a:r>
            <a:r>
              <a:rPr lang="en-AU" baseline="-25000" dirty="0" smtClean="0">
                <a:solidFill>
                  <a:srgbClr val="FF0000"/>
                </a:solidFill>
              </a:rPr>
              <a:t>LF</a:t>
            </a:r>
            <a:r>
              <a:rPr lang="en-AU" dirty="0" smtClean="0">
                <a:solidFill>
                  <a:srgbClr val="FF0000"/>
                </a:solidFill>
              </a:rPr>
              <a:t> demand = Q</a:t>
            </a:r>
            <a:r>
              <a:rPr lang="en-AU" baseline="-25000" dirty="0" smtClean="0">
                <a:solidFill>
                  <a:srgbClr val="FF0000"/>
                </a:solidFill>
              </a:rPr>
              <a:t>LF</a:t>
            </a:r>
            <a:r>
              <a:rPr lang="en-AU" dirty="0" smtClean="0">
                <a:solidFill>
                  <a:srgbClr val="FF0000"/>
                </a:solidFill>
              </a:rPr>
              <a:t> supplied (Borrowed money = Lent money)</a:t>
            </a:r>
            <a:endParaRPr lang="en-AU" dirty="0">
              <a:solidFill>
                <a:srgbClr val="FF0000"/>
              </a:solidFill>
            </a:endParaRPr>
          </a:p>
        </p:txBody>
      </p:sp>
      <p:sp>
        <p:nvSpPr>
          <p:cNvPr id="26" name="Oval 25">
            <a:hlinkClick r:id="" action="ppaction://noaction"/>
          </p:cNvPr>
          <p:cNvSpPr/>
          <p:nvPr/>
        </p:nvSpPr>
        <p:spPr>
          <a:xfrm>
            <a:off x="0" y="0"/>
            <a:ext cx="413238" cy="44245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413238" y="4999615"/>
            <a:ext cx="6133553" cy="1600438"/>
          </a:xfrm>
          <a:prstGeom prst="rect">
            <a:avLst/>
          </a:prstGeom>
          <a:solidFill>
            <a:schemeClr val="accent1">
              <a:lumMod val="20000"/>
              <a:lumOff val="80000"/>
            </a:schemeClr>
          </a:solidFill>
        </p:spPr>
        <p:txBody>
          <a:bodyPr wrap="square" rtlCol="0">
            <a:spAutoFit/>
          </a:bodyPr>
          <a:lstStyle/>
          <a:p>
            <a:r>
              <a:rPr lang="en-AU" sz="1400" b="1" dirty="0" smtClean="0"/>
              <a:t>Disequilibrium</a:t>
            </a:r>
          </a:p>
          <a:p>
            <a:pPr marL="285750" indent="-285750">
              <a:buFont typeface="Arial" panose="020B0604020202020204" pitchFamily="34" charset="0"/>
              <a:buChar char="•"/>
            </a:pPr>
            <a:r>
              <a:rPr lang="en-AU" sz="1400" dirty="0" smtClean="0"/>
              <a:t>If the interest rate that savers give to borrowers is too high, then there will be a surplus of loanable funds.</a:t>
            </a:r>
          </a:p>
          <a:p>
            <a:pPr marL="285750" indent="-285750">
              <a:buFont typeface="Arial" panose="020B0604020202020204" pitchFamily="34" charset="0"/>
              <a:buChar char="•"/>
            </a:pPr>
            <a:r>
              <a:rPr lang="en-AU" sz="1400" dirty="0" smtClean="0"/>
              <a:t>If the interest rate that savers give to borrowers is too low, there will be a shortage because more people will want to borrow than people want to lend.</a:t>
            </a:r>
          </a:p>
          <a:p>
            <a:pPr marL="285750" indent="-285750">
              <a:buFont typeface="Arial" panose="020B0604020202020204" pitchFamily="34" charset="0"/>
              <a:buChar char="•"/>
            </a:pPr>
            <a:r>
              <a:rPr lang="en-AU" sz="1400" dirty="0" smtClean="0"/>
              <a:t>In either situation, the real interest rate will change so that the shortage or surplus is corrected.</a:t>
            </a:r>
            <a:endParaRPr lang="en-AU" sz="1400" dirty="0"/>
          </a:p>
        </p:txBody>
      </p:sp>
      <p:sp>
        <p:nvSpPr>
          <p:cNvPr id="3" name="Rectangle 2"/>
          <p:cNvSpPr/>
          <p:nvPr/>
        </p:nvSpPr>
        <p:spPr>
          <a:xfrm>
            <a:off x="313887" y="2590712"/>
            <a:ext cx="6096000" cy="2308324"/>
          </a:xfrm>
          <a:prstGeom prst="rect">
            <a:avLst/>
          </a:prstGeom>
          <a:solidFill>
            <a:schemeClr val="accent6">
              <a:lumMod val="20000"/>
              <a:lumOff val="80000"/>
            </a:schemeClr>
          </a:solidFill>
        </p:spPr>
        <p:txBody>
          <a:bodyPr>
            <a:spAutoFit/>
          </a:bodyPr>
          <a:lstStyle/>
          <a:p>
            <a:r>
              <a:rPr lang="en-US" b="1" dirty="0"/>
              <a:t>Real Interest Rate</a:t>
            </a:r>
          </a:p>
          <a:p>
            <a:r>
              <a:rPr lang="en-US" dirty="0">
                <a:solidFill>
                  <a:srgbClr val="00B0F0"/>
                </a:solidFill>
              </a:rPr>
              <a:t>Loanable funds market </a:t>
            </a:r>
            <a:r>
              <a:rPr lang="en-US" dirty="0"/>
              <a:t>deals with </a:t>
            </a:r>
            <a:r>
              <a:rPr lang="en-US" dirty="0">
                <a:solidFill>
                  <a:srgbClr val="00B0F0"/>
                </a:solidFill>
              </a:rPr>
              <a:t>long term </a:t>
            </a:r>
            <a:r>
              <a:rPr lang="en-US" dirty="0"/>
              <a:t>thinking unlike the money market which is short term.</a:t>
            </a:r>
          </a:p>
          <a:p>
            <a:r>
              <a:rPr lang="en-US" dirty="0"/>
              <a:t>The interest rate is the </a:t>
            </a:r>
            <a:r>
              <a:rPr lang="en-US" dirty="0">
                <a:solidFill>
                  <a:srgbClr val="00B0F0"/>
                </a:solidFill>
              </a:rPr>
              <a:t>real interest rate</a:t>
            </a:r>
            <a:r>
              <a:rPr lang="en-US" dirty="0"/>
              <a:t>, because we assume that for long term investing, investors (who think long term) </a:t>
            </a:r>
            <a:r>
              <a:rPr lang="en-US" dirty="0">
                <a:solidFill>
                  <a:srgbClr val="00B0F0"/>
                </a:solidFill>
              </a:rPr>
              <a:t>take inflation into consideration </a:t>
            </a:r>
            <a:r>
              <a:rPr lang="en-US" dirty="0"/>
              <a:t>and are therefore only concerned with the real interest rate (= nominal interest – inflation).</a:t>
            </a:r>
          </a:p>
        </p:txBody>
      </p:sp>
    </p:spTree>
    <p:extLst>
      <p:ext uri="{BB962C8B-B14F-4D97-AF65-F5344CB8AC3E}">
        <p14:creationId xmlns:p14="http://schemas.microsoft.com/office/powerpoint/2010/main" val="1152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3"/>
          <p:cNvPicPr>
            <a:picLocks noChangeAspect="1"/>
          </p:cNvPicPr>
          <p:nvPr/>
        </p:nvPicPr>
        <p:blipFill>
          <a:blip r:embed="rId2"/>
          <a:stretch>
            <a:fillRect/>
          </a:stretch>
        </p:blipFill>
        <p:spPr>
          <a:xfrm>
            <a:off x="318121" y="0"/>
            <a:ext cx="11324053" cy="5797296"/>
          </a:xfrm>
          <a:prstGeom prst="rect">
            <a:avLst/>
          </a:prstGeom>
        </p:spPr>
      </p:pic>
      <p:sp>
        <p:nvSpPr>
          <p:cNvPr id="3" name="Content Placeholder 2"/>
          <p:cNvSpPr>
            <a:spLocks noGrp="1"/>
          </p:cNvSpPr>
          <p:nvPr>
            <p:ph idx="1"/>
          </p:nvPr>
        </p:nvSpPr>
        <p:spPr>
          <a:xfrm>
            <a:off x="838200" y="5613780"/>
            <a:ext cx="10515600" cy="1097281"/>
          </a:xfrm>
          <a:solidFill>
            <a:schemeClr val="bg1"/>
          </a:solidFill>
        </p:spPr>
        <p:txBody>
          <a:bodyPr>
            <a:normAutofit/>
          </a:bodyPr>
          <a:lstStyle/>
          <a:p>
            <a:r>
              <a:rPr lang="en-AU" sz="2000" dirty="0" smtClean="0"/>
              <a:t>We can see how the loanable funds market would appear if it used the nominal interest rate. This is simply showing how the Fisher Effect applies to the loanable funds market. The Nominal Interest Rate will be higher as expected inflation increases.</a:t>
            </a:r>
            <a:endParaRPr lang="en-AU" sz="2000" dirty="0"/>
          </a:p>
        </p:txBody>
      </p:sp>
    </p:spTree>
    <p:extLst>
      <p:ext uri="{BB962C8B-B14F-4D97-AF65-F5344CB8AC3E}">
        <p14:creationId xmlns:p14="http://schemas.microsoft.com/office/powerpoint/2010/main" val="720583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Market for Loanable Funds</a:t>
            </a:r>
            <a:endParaRPr lang="en-AU" dirty="0"/>
          </a:p>
        </p:txBody>
      </p:sp>
      <p:sp>
        <p:nvSpPr>
          <p:cNvPr id="4" name="Text Placeholder 3"/>
          <p:cNvSpPr>
            <a:spLocks noGrp="1"/>
          </p:cNvSpPr>
          <p:nvPr>
            <p:ph type="body" idx="1"/>
          </p:nvPr>
        </p:nvSpPr>
        <p:spPr/>
        <p:txBody>
          <a:bodyPr>
            <a:normAutofit fontScale="85000" lnSpcReduction="20000"/>
          </a:bodyPr>
          <a:lstStyle/>
          <a:p>
            <a:r>
              <a:rPr lang="en-AU" dirty="0" smtClean="0"/>
              <a:t>We previously covered the Money Market, which showed how people demand to hold liquid money and are willing to give up the interest they could have earned.</a:t>
            </a:r>
          </a:p>
          <a:p>
            <a:endParaRPr lang="en-AU" dirty="0"/>
          </a:p>
          <a:p>
            <a:r>
              <a:rPr lang="en-AU" dirty="0" smtClean="0"/>
              <a:t>We will not look at the Market for Loanable Funds. This is all about the money that is used for lending and borrowing. </a:t>
            </a:r>
            <a:endParaRPr lang="en-AU" dirty="0"/>
          </a:p>
        </p:txBody>
      </p:sp>
    </p:spTree>
    <p:extLst>
      <p:ext uri="{BB962C8B-B14F-4D97-AF65-F5344CB8AC3E}">
        <p14:creationId xmlns:p14="http://schemas.microsoft.com/office/powerpoint/2010/main" val="3559991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03" y="227602"/>
            <a:ext cx="9308690" cy="677094"/>
          </a:xfrm>
        </p:spPr>
        <p:txBody>
          <a:bodyPr>
            <a:normAutofit fontScale="90000"/>
          </a:bodyPr>
          <a:lstStyle/>
          <a:p>
            <a:r>
              <a:rPr lang="en-AU" dirty="0" smtClean="0"/>
              <a:t>Investment and Loanable Funds Market</a:t>
            </a:r>
            <a:endParaRPr lang="en-AU" dirty="0"/>
          </a:p>
        </p:txBody>
      </p:sp>
      <p:sp>
        <p:nvSpPr>
          <p:cNvPr id="3" name="Content Placeholder 2"/>
          <p:cNvSpPr>
            <a:spLocks noGrp="1"/>
          </p:cNvSpPr>
          <p:nvPr>
            <p:ph idx="1"/>
          </p:nvPr>
        </p:nvSpPr>
        <p:spPr>
          <a:xfrm>
            <a:off x="595907" y="1383173"/>
            <a:ext cx="4667865" cy="4351338"/>
          </a:xfrm>
        </p:spPr>
        <p:txBody>
          <a:bodyPr/>
          <a:lstStyle/>
          <a:p>
            <a:r>
              <a:rPr lang="en-AU" dirty="0">
                <a:hlinkClick r:id="rId2"/>
              </a:rPr>
              <a:t>https://</a:t>
            </a:r>
            <a:r>
              <a:rPr lang="en-AU" dirty="0" smtClean="0">
                <a:hlinkClick r:id="rId2"/>
              </a:rPr>
              <a:t>youtu.be/L-GouzQaAno?t=305</a:t>
            </a:r>
            <a:endParaRPr lang="en-AU" dirty="0" smtClean="0"/>
          </a:p>
          <a:p>
            <a:r>
              <a:rPr lang="en-AU" dirty="0" smtClean="0"/>
              <a:t>MRU video</a:t>
            </a:r>
            <a:endParaRPr lang="en-AU" dirty="0"/>
          </a:p>
        </p:txBody>
      </p:sp>
      <p:pic>
        <p:nvPicPr>
          <p:cNvPr id="4" name="Picture 3"/>
          <p:cNvPicPr>
            <a:picLocks noChangeAspect="1"/>
          </p:cNvPicPr>
          <p:nvPr/>
        </p:nvPicPr>
        <p:blipFill>
          <a:blip r:embed="rId3"/>
          <a:stretch>
            <a:fillRect/>
          </a:stretch>
        </p:blipFill>
        <p:spPr>
          <a:xfrm>
            <a:off x="5263772" y="1152678"/>
            <a:ext cx="6230138" cy="4670323"/>
          </a:xfrm>
          <a:prstGeom prst="rect">
            <a:avLst/>
          </a:prstGeom>
        </p:spPr>
      </p:pic>
    </p:spTree>
    <p:extLst>
      <p:ext uri="{BB962C8B-B14F-4D97-AF65-F5344CB8AC3E}">
        <p14:creationId xmlns:p14="http://schemas.microsoft.com/office/powerpoint/2010/main" val="1936400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Why do we assume that the market for loanable funds uses the Real Interest Rate and not the Nominal Interest rate like in the Money Market.</a:t>
            </a:r>
          </a:p>
          <a:p>
            <a:r>
              <a:rPr lang="en-AU" dirty="0" smtClean="0">
                <a:solidFill>
                  <a:srgbClr val="FF0000"/>
                </a:solidFill>
              </a:rPr>
              <a:t>The market for loanable funds is about </a:t>
            </a:r>
            <a:r>
              <a:rPr lang="en-AU" u="sng" dirty="0" smtClean="0">
                <a:solidFill>
                  <a:srgbClr val="FF0000"/>
                </a:solidFill>
              </a:rPr>
              <a:t>long term decision making</a:t>
            </a:r>
            <a:r>
              <a:rPr lang="en-AU" dirty="0" smtClean="0">
                <a:solidFill>
                  <a:srgbClr val="FF0000"/>
                </a:solidFill>
              </a:rPr>
              <a:t>. Therefore, borrowers and lenders try to predict future inflation because this affects the real interest rate. </a:t>
            </a:r>
            <a:endParaRPr lang="en-AU" dirty="0">
              <a:solidFill>
                <a:srgbClr val="FF0000"/>
              </a:solidFill>
            </a:endParaRPr>
          </a:p>
        </p:txBody>
      </p:sp>
    </p:spTree>
    <p:extLst>
      <p:ext uri="{BB962C8B-B14F-4D97-AF65-F5344CB8AC3E}">
        <p14:creationId xmlns:p14="http://schemas.microsoft.com/office/powerpoint/2010/main" val="22674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25246" y="1815792"/>
            <a:ext cx="6123038" cy="4351338"/>
          </a:xfrm>
        </p:spPr>
        <p:txBody>
          <a:bodyPr>
            <a:normAutofit lnSpcReduction="10000"/>
          </a:bodyPr>
          <a:lstStyle/>
          <a:p>
            <a:r>
              <a:rPr lang="en-AU" dirty="0" smtClean="0"/>
              <a:t>If many people are willing to borrow money but not many people are willing to lend, what does this say about the market for loanable funds?</a:t>
            </a:r>
          </a:p>
          <a:p>
            <a:r>
              <a:rPr lang="en-AU" dirty="0" smtClean="0">
                <a:solidFill>
                  <a:srgbClr val="FF0000"/>
                </a:solidFill>
              </a:rPr>
              <a:t>When Q</a:t>
            </a:r>
            <a:r>
              <a:rPr lang="en-AU" baseline="-25000" dirty="0" smtClean="0">
                <a:solidFill>
                  <a:srgbClr val="FF0000"/>
                </a:solidFill>
              </a:rPr>
              <a:t>LF</a:t>
            </a:r>
            <a:r>
              <a:rPr lang="en-AU" dirty="0" smtClean="0">
                <a:solidFill>
                  <a:srgbClr val="FF0000"/>
                </a:solidFill>
              </a:rPr>
              <a:t> demanded is more than Q</a:t>
            </a:r>
            <a:r>
              <a:rPr lang="en-AU" baseline="-25000" dirty="0" smtClean="0">
                <a:solidFill>
                  <a:srgbClr val="FF0000"/>
                </a:solidFill>
              </a:rPr>
              <a:t>LF</a:t>
            </a:r>
            <a:r>
              <a:rPr lang="en-AU" dirty="0" smtClean="0">
                <a:solidFill>
                  <a:srgbClr val="FF0000"/>
                </a:solidFill>
              </a:rPr>
              <a:t> supplied, we are in a disequilibrium. Specifically we have a shortage of loanable funds which means the real interest rate is too low. The real interest rate will increase to create an equilibrium. </a:t>
            </a:r>
            <a:endParaRPr lang="en-AU" dirty="0">
              <a:solidFill>
                <a:srgbClr val="FF0000"/>
              </a:solidFill>
            </a:endParaRPr>
          </a:p>
        </p:txBody>
      </p:sp>
      <p:pic>
        <p:nvPicPr>
          <p:cNvPr id="5" name="Picture 4"/>
          <p:cNvPicPr>
            <a:picLocks noChangeAspect="1"/>
          </p:cNvPicPr>
          <p:nvPr/>
        </p:nvPicPr>
        <p:blipFill>
          <a:blip r:embed="rId2"/>
          <a:stretch>
            <a:fillRect/>
          </a:stretch>
        </p:blipFill>
        <p:spPr>
          <a:xfrm>
            <a:off x="6995686" y="2045109"/>
            <a:ext cx="3849545" cy="3141583"/>
          </a:xfrm>
          <a:prstGeom prst="rect">
            <a:avLst/>
          </a:prstGeom>
        </p:spPr>
      </p:pic>
      <p:sp>
        <p:nvSpPr>
          <p:cNvPr id="6" name="TextBox 5"/>
          <p:cNvSpPr txBox="1"/>
          <p:nvPr/>
        </p:nvSpPr>
        <p:spPr>
          <a:xfrm>
            <a:off x="6666271" y="5348748"/>
            <a:ext cx="4267200" cy="369332"/>
          </a:xfrm>
          <a:prstGeom prst="rect">
            <a:avLst/>
          </a:prstGeom>
          <a:noFill/>
        </p:spPr>
        <p:txBody>
          <a:bodyPr wrap="square" rtlCol="0">
            <a:spAutoFit/>
          </a:bodyPr>
          <a:lstStyle/>
          <a:p>
            <a:r>
              <a:rPr lang="en-AU" dirty="0" smtClean="0">
                <a:solidFill>
                  <a:srgbClr val="FF0000"/>
                </a:solidFill>
              </a:rPr>
              <a:t>IR will move from IR2 to IR1. </a:t>
            </a:r>
            <a:endParaRPr lang="en-AU" dirty="0">
              <a:solidFill>
                <a:srgbClr val="FF0000"/>
              </a:solidFill>
            </a:endParaRPr>
          </a:p>
        </p:txBody>
      </p:sp>
    </p:spTree>
    <p:extLst>
      <p:ext uri="{BB962C8B-B14F-4D97-AF65-F5344CB8AC3E}">
        <p14:creationId xmlns:p14="http://schemas.microsoft.com/office/powerpoint/2010/main" val="378819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Module 29</a:t>
            </a:r>
            <a:endParaRPr lang="en-AU" dirty="0"/>
          </a:p>
        </p:txBody>
      </p:sp>
      <p:sp>
        <p:nvSpPr>
          <p:cNvPr id="3" name="Content Placeholder 2"/>
          <p:cNvSpPr>
            <a:spLocks noGrp="1"/>
          </p:cNvSpPr>
          <p:nvPr>
            <p:ph idx="1"/>
          </p:nvPr>
        </p:nvSpPr>
        <p:spPr>
          <a:xfrm>
            <a:off x="838200" y="3155795"/>
            <a:ext cx="10515600" cy="3021168"/>
          </a:xfrm>
        </p:spPr>
        <p:txBody>
          <a:bodyPr/>
          <a:lstStyle/>
          <a:p>
            <a:r>
              <a:rPr lang="en-AU" dirty="0" smtClean="0">
                <a:solidFill>
                  <a:srgbClr val="FF0000"/>
                </a:solidFill>
              </a:rPr>
              <a:t>This describes a disequilibrium. The market interest rate will soon adjust so that borrowing = lending.</a:t>
            </a:r>
            <a:endParaRPr lang="en-AU" dirty="0">
              <a:solidFill>
                <a:srgbClr val="FF0000"/>
              </a:solidFill>
            </a:endParaRPr>
          </a:p>
        </p:txBody>
      </p:sp>
      <p:pic>
        <p:nvPicPr>
          <p:cNvPr id="4" name="Picture 3"/>
          <p:cNvPicPr>
            <a:picLocks noChangeAspect="1"/>
          </p:cNvPicPr>
          <p:nvPr/>
        </p:nvPicPr>
        <p:blipFill>
          <a:blip r:embed="rId2"/>
          <a:stretch>
            <a:fillRect/>
          </a:stretch>
        </p:blipFill>
        <p:spPr>
          <a:xfrm>
            <a:off x="537321" y="1382751"/>
            <a:ext cx="6701568" cy="1501751"/>
          </a:xfrm>
          <a:prstGeom prst="rect">
            <a:avLst/>
          </a:prstGeom>
        </p:spPr>
      </p:pic>
    </p:spTree>
    <p:extLst>
      <p:ext uri="{BB962C8B-B14F-4D97-AF65-F5344CB8AC3E}">
        <p14:creationId xmlns:p14="http://schemas.microsoft.com/office/powerpoint/2010/main" val="2297731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Module 29</a:t>
            </a:r>
            <a:endParaRPr lang="en-AU" dirty="0"/>
          </a:p>
        </p:txBody>
      </p:sp>
      <p:sp>
        <p:nvSpPr>
          <p:cNvPr id="3" name="Content Placeholder 2"/>
          <p:cNvSpPr>
            <a:spLocks noGrp="1"/>
          </p:cNvSpPr>
          <p:nvPr>
            <p:ph idx="1"/>
          </p:nvPr>
        </p:nvSpPr>
        <p:spPr>
          <a:xfrm>
            <a:off x="838200" y="3512633"/>
            <a:ext cx="10515600" cy="2664329"/>
          </a:xfrm>
        </p:spPr>
        <p:txBody>
          <a:bodyPr/>
          <a:lstStyle/>
          <a:p>
            <a:r>
              <a:rPr lang="en-AU" dirty="0" smtClean="0">
                <a:solidFill>
                  <a:srgbClr val="FF0000"/>
                </a:solidFill>
              </a:rPr>
              <a:t>A) Real interest = unchanged because determined by the Demand and supply of loanable funds which controls for inflation.</a:t>
            </a:r>
          </a:p>
          <a:p>
            <a:r>
              <a:rPr lang="en-AU" dirty="0" smtClean="0">
                <a:solidFill>
                  <a:srgbClr val="FF0000"/>
                </a:solidFill>
              </a:rPr>
              <a:t>b) the nominal interest rate will be increased to maintain the real interest rate.</a:t>
            </a:r>
          </a:p>
          <a:p>
            <a:r>
              <a:rPr lang="en-AU" dirty="0" smtClean="0">
                <a:solidFill>
                  <a:srgbClr val="FF0000"/>
                </a:solidFill>
              </a:rPr>
              <a:t>C) the quantity of loanable funds will be unchanged because the D</a:t>
            </a:r>
            <a:r>
              <a:rPr lang="en-AU" baseline="-25000" dirty="0" smtClean="0">
                <a:solidFill>
                  <a:srgbClr val="FF0000"/>
                </a:solidFill>
              </a:rPr>
              <a:t>LF</a:t>
            </a:r>
            <a:r>
              <a:rPr lang="en-AU" dirty="0" smtClean="0">
                <a:solidFill>
                  <a:srgbClr val="FF0000"/>
                </a:solidFill>
              </a:rPr>
              <a:t> and S</a:t>
            </a:r>
            <a:r>
              <a:rPr lang="en-AU" baseline="-25000" dirty="0" smtClean="0">
                <a:solidFill>
                  <a:srgbClr val="FF0000"/>
                </a:solidFill>
              </a:rPr>
              <a:t>LF</a:t>
            </a:r>
            <a:r>
              <a:rPr lang="en-AU" dirty="0" smtClean="0">
                <a:solidFill>
                  <a:srgbClr val="FF0000"/>
                </a:solidFill>
              </a:rPr>
              <a:t> has not shifted.</a:t>
            </a:r>
            <a:endParaRPr lang="en-AU" dirty="0">
              <a:solidFill>
                <a:srgbClr val="FF0000"/>
              </a:solidFill>
            </a:endParaRPr>
          </a:p>
        </p:txBody>
      </p:sp>
      <p:pic>
        <p:nvPicPr>
          <p:cNvPr id="4" name="Picture 3"/>
          <p:cNvPicPr>
            <a:picLocks noChangeAspect="1"/>
          </p:cNvPicPr>
          <p:nvPr/>
        </p:nvPicPr>
        <p:blipFill>
          <a:blip r:embed="rId2"/>
          <a:stretch>
            <a:fillRect/>
          </a:stretch>
        </p:blipFill>
        <p:spPr>
          <a:xfrm>
            <a:off x="232896" y="1290929"/>
            <a:ext cx="8707380" cy="2121344"/>
          </a:xfrm>
          <a:prstGeom prst="rect">
            <a:avLst/>
          </a:prstGeom>
        </p:spPr>
      </p:pic>
    </p:spTree>
    <p:extLst>
      <p:ext uri="{BB962C8B-B14F-4D97-AF65-F5344CB8AC3E}">
        <p14:creationId xmlns:p14="http://schemas.microsoft.com/office/powerpoint/2010/main" val="94313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065" y="227472"/>
            <a:ext cx="4658032" cy="804914"/>
          </a:xfrm>
        </p:spPr>
        <p:txBody>
          <a:bodyPr>
            <a:normAutofit fontScale="90000"/>
          </a:bodyPr>
          <a:lstStyle/>
          <a:p>
            <a:r>
              <a:rPr lang="en-AU" dirty="0" smtClean="0"/>
              <a:t>Change of Equilibrium and Effect on AD </a:t>
            </a:r>
            <a:endParaRPr lang="en-AU" dirty="0"/>
          </a:p>
        </p:txBody>
      </p:sp>
      <p:sp>
        <p:nvSpPr>
          <p:cNvPr id="3" name="Content Placeholder 2"/>
          <p:cNvSpPr>
            <a:spLocks noGrp="1"/>
          </p:cNvSpPr>
          <p:nvPr>
            <p:ph idx="1"/>
          </p:nvPr>
        </p:nvSpPr>
        <p:spPr>
          <a:xfrm>
            <a:off x="462116" y="1366685"/>
            <a:ext cx="5226415" cy="1982907"/>
          </a:xfrm>
        </p:spPr>
        <p:txBody>
          <a:bodyPr>
            <a:normAutofit lnSpcReduction="10000"/>
          </a:bodyPr>
          <a:lstStyle/>
          <a:p>
            <a:r>
              <a:rPr lang="en-AU" sz="2400" dirty="0" smtClean="0"/>
              <a:t>The loanable funds market </a:t>
            </a:r>
            <a:r>
              <a:rPr lang="en-AU" sz="2400" dirty="0" smtClean="0">
                <a:solidFill>
                  <a:srgbClr val="00B0F0"/>
                </a:solidFill>
              </a:rPr>
              <a:t>equilibrium can change </a:t>
            </a:r>
            <a:r>
              <a:rPr lang="en-AU" sz="2400" dirty="0" smtClean="0"/>
              <a:t>from changes in demand or supply (or both).</a:t>
            </a:r>
          </a:p>
          <a:p>
            <a:r>
              <a:rPr lang="en-AU" sz="2400" dirty="0" smtClean="0"/>
              <a:t>This will lead to a </a:t>
            </a:r>
            <a:r>
              <a:rPr lang="en-AU" sz="2400" dirty="0" smtClean="0">
                <a:solidFill>
                  <a:srgbClr val="00B0F0"/>
                </a:solidFill>
              </a:rPr>
              <a:t>change in the real interest rate </a:t>
            </a:r>
            <a:r>
              <a:rPr lang="en-AU" sz="2400" dirty="0" smtClean="0"/>
              <a:t>and the </a:t>
            </a:r>
            <a:r>
              <a:rPr lang="en-AU" sz="2400" dirty="0" smtClean="0">
                <a:solidFill>
                  <a:srgbClr val="00B0F0"/>
                </a:solidFill>
              </a:rPr>
              <a:t>quantity of loanable funds loaned/borrowed</a:t>
            </a:r>
            <a:r>
              <a:rPr lang="en-AU" sz="2400" dirty="0" smtClean="0"/>
              <a:t>.</a:t>
            </a:r>
          </a:p>
          <a:p>
            <a:endParaRPr lang="en-AU" sz="2400" dirty="0" smtClean="0"/>
          </a:p>
        </p:txBody>
      </p:sp>
      <p:pic>
        <p:nvPicPr>
          <p:cNvPr id="4" name="Picture 3"/>
          <p:cNvPicPr>
            <a:picLocks noChangeAspect="1"/>
          </p:cNvPicPr>
          <p:nvPr/>
        </p:nvPicPr>
        <p:blipFill>
          <a:blip r:embed="rId2"/>
          <a:stretch>
            <a:fillRect/>
          </a:stretch>
        </p:blipFill>
        <p:spPr>
          <a:xfrm>
            <a:off x="6308294" y="3529780"/>
            <a:ext cx="5817872" cy="2761881"/>
          </a:xfrm>
          <a:prstGeom prst="rect">
            <a:avLst/>
          </a:prstGeom>
        </p:spPr>
      </p:pic>
      <p:pic>
        <p:nvPicPr>
          <p:cNvPr id="5" name="Picture 4"/>
          <p:cNvPicPr>
            <a:picLocks noChangeAspect="1"/>
          </p:cNvPicPr>
          <p:nvPr/>
        </p:nvPicPr>
        <p:blipFill>
          <a:blip r:embed="rId3"/>
          <a:stretch>
            <a:fillRect/>
          </a:stretch>
        </p:blipFill>
        <p:spPr>
          <a:xfrm>
            <a:off x="5987846" y="543699"/>
            <a:ext cx="5830593" cy="2726838"/>
          </a:xfrm>
          <a:prstGeom prst="rect">
            <a:avLst/>
          </a:prstGeom>
        </p:spPr>
      </p:pic>
      <p:pic>
        <p:nvPicPr>
          <p:cNvPr id="6" name="Picture 5"/>
          <p:cNvPicPr>
            <a:picLocks noChangeAspect="1"/>
          </p:cNvPicPr>
          <p:nvPr/>
        </p:nvPicPr>
        <p:blipFill>
          <a:blip r:embed="rId4"/>
          <a:stretch>
            <a:fillRect/>
          </a:stretch>
        </p:blipFill>
        <p:spPr>
          <a:xfrm>
            <a:off x="10805128" y="404453"/>
            <a:ext cx="1200059" cy="450953"/>
          </a:xfrm>
          <a:prstGeom prst="rect">
            <a:avLst/>
          </a:prstGeom>
        </p:spPr>
      </p:pic>
      <p:pic>
        <p:nvPicPr>
          <p:cNvPr id="7" name="Picture 6"/>
          <p:cNvPicPr>
            <a:picLocks noChangeAspect="1"/>
          </p:cNvPicPr>
          <p:nvPr/>
        </p:nvPicPr>
        <p:blipFill>
          <a:blip r:embed="rId4"/>
          <a:stretch>
            <a:fillRect/>
          </a:stretch>
        </p:blipFill>
        <p:spPr>
          <a:xfrm>
            <a:off x="10926107" y="3449111"/>
            <a:ext cx="1200059" cy="450953"/>
          </a:xfrm>
          <a:prstGeom prst="rect">
            <a:avLst/>
          </a:prstGeom>
        </p:spPr>
      </p:pic>
      <p:sp>
        <p:nvSpPr>
          <p:cNvPr id="9" name="Rectangle 8"/>
          <p:cNvSpPr/>
          <p:nvPr/>
        </p:nvSpPr>
        <p:spPr>
          <a:xfrm>
            <a:off x="462116" y="3449111"/>
            <a:ext cx="5525730" cy="3170099"/>
          </a:xfrm>
          <a:prstGeom prst="rect">
            <a:avLst/>
          </a:prstGeom>
          <a:solidFill>
            <a:schemeClr val="accent2">
              <a:lumMod val="20000"/>
              <a:lumOff val="80000"/>
            </a:schemeClr>
          </a:solidFill>
        </p:spPr>
        <p:txBody>
          <a:bodyPr wrap="square">
            <a:spAutoFit/>
          </a:bodyPr>
          <a:lstStyle/>
          <a:p>
            <a:r>
              <a:rPr lang="en-AU" sz="2000" b="1" dirty="0"/>
              <a:t>Consequences for the </a:t>
            </a:r>
            <a:r>
              <a:rPr lang="en-AU" sz="2000" b="1" dirty="0" err="1"/>
              <a:t>Macroeconomy</a:t>
            </a:r>
            <a:endParaRPr lang="en-AU" sz="2000" b="1" dirty="0"/>
          </a:p>
          <a:p>
            <a:r>
              <a:rPr lang="en-AU" dirty="0"/>
              <a:t>The equilibrium of funds loaned shows the amount of </a:t>
            </a:r>
            <a:r>
              <a:rPr lang="en-AU" dirty="0" smtClean="0"/>
              <a:t>investment and </a:t>
            </a:r>
            <a:r>
              <a:rPr lang="en-AU" dirty="0"/>
              <a:t>interest sensitive consumption. </a:t>
            </a:r>
          </a:p>
          <a:p>
            <a:r>
              <a:rPr lang="en-AU" dirty="0"/>
              <a:t>Therefore, an increase will lead to an </a:t>
            </a:r>
            <a:r>
              <a:rPr lang="en-AU" dirty="0" smtClean="0"/>
              <a:t>increase in C and I</a:t>
            </a:r>
          </a:p>
          <a:p>
            <a:pPr marL="285750" indent="-285750">
              <a:buFont typeface="Arial" panose="020B0604020202020204" pitchFamily="34" charset="0"/>
              <a:buChar char="•"/>
            </a:pPr>
            <a:r>
              <a:rPr lang="en-AU" b="1" dirty="0" smtClean="0"/>
              <a:t>↑Quantity of Loanable funds</a:t>
            </a:r>
            <a:r>
              <a:rPr lang="en-AU" dirty="0" smtClean="0"/>
              <a:t> means ↑Investment/Consumption/Government Spending →</a:t>
            </a:r>
            <a:r>
              <a:rPr lang="en-AU" dirty="0"/>
              <a:t> ↑ </a:t>
            </a:r>
            <a:r>
              <a:rPr lang="en-AU" dirty="0" smtClean="0"/>
              <a:t>AD</a:t>
            </a:r>
          </a:p>
          <a:p>
            <a:endParaRPr lang="en-AU" dirty="0" smtClean="0"/>
          </a:p>
          <a:p>
            <a:pPr marL="285750" indent="-285750">
              <a:buFont typeface="Arial" panose="020B0604020202020204" pitchFamily="34" charset="0"/>
              <a:buChar char="•"/>
            </a:pPr>
            <a:r>
              <a:rPr lang="en-AU" b="1" dirty="0" smtClean="0"/>
              <a:t>↓ Quantity </a:t>
            </a:r>
            <a:r>
              <a:rPr lang="en-AU" b="1" dirty="0"/>
              <a:t>of Loanable funds </a:t>
            </a:r>
            <a:r>
              <a:rPr lang="en-AU" dirty="0" smtClean="0"/>
              <a:t>means ↓Investment/Consumption/Government </a:t>
            </a:r>
            <a:r>
              <a:rPr lang="en-AU" dirty="0"/>
              <a:t>Spending </a:t>
            </a:r>
            <a:r>
              <a:rPr lang="en-AU" dirty="0" smtClean="0"/>
              <a:t>→↓AD</a:t>
            </a:r>
          </a:p>
        </p:txBody>
      </p:sp>
    </p:spTree>
    <p:extLst>
      <p:ext uri="{BB962C8B-B14F-4D97-AF65-F5344CB8AC3E}">
        <p14:creationId xmlns:p14="http://schemas.microsoft.com/office/powerpoint/2010/main" val="200662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Module 29</a:t>
            </a:r>
            <a:endParaRPr lang="en-AU" dirty="0"/>
          </a:p>
        </p:txBody>
      </p:sp>
      <p:sp>
        <p:nvSpPr>
          <p:cNvPr id="3" name="Content Placeholder 2"/>
          <p:cNvSpPr>
            <a:spLocks noGrp="1"/>
          </p:cNvSpPr>
          <p:nvPr>
            <p:ph idx="1"/>
          </p:nvPr>
        </p:nvSpPr>
        <p:spPr>
          <a:xfrm>
            <a:off x="7342382" y="1825625"/>
            <a:ext cx="4011417" cy="4351338"/>
          </a:xfrm>
        </p:spPr>
        <p:txBody>
          <a:bodyPr/>
          <a:lstStyle/>
          <a:p>
            <a:r>
              <a:rPr lang="en-AU" dirty="0" smtClean="0">
                <a:solidFill>
                  <a:srgbClr val="FF0000"/>
                </a:solidFill>
              </a:rPr>
              <a:t>A) Increase S</a:t>
            </a:r>
            <a:r>
              <a:rPr lang="en-AU" baseline="-25000" dirty="0" smtClean="0">
                <a:solidFill>
                  <a:srgbClr val="FF0000"/>
                </a:solidFill>
              </a:rPr>
              <a:t>LF </a:t>
            </a:r>
            <a:r>
              <a:rPr lang="en-AU" dirty="0" smtClean="0">
                <a:solidFill>
                  <a:srgbClr val="FF0000"/>
                </a:solidFill>
              </a:rPr>
              <a:t> which will increase quantity and decrease the interest rate.</a:t>
            </a:r>
            <a:endParaRPr lang="en-AU" baseline="-25000" dirty="0" smtClean="0">
              <a:solidFill>
                <a:srgbClr val="FF0000"/>
              </a:solidFill>
            </a:endParaRPr>
          </a:p>
          <a:p>
            <a:r>
              <a:rPr lang="en-AU" dirty="0" smtClean="0">
                <a:solidFill>
                  <a:srgbClr val="FF0000"/>
                </a:solidFill>
              </a:rPr>
              <a:t>B) Decrease S</a:t>
            </a:r>
            <a:r>
              <a:rPr lang="en-AU" baseline="-25000" dirty="0" smtClean="0">
                <a:solidFill>
                  <a:srgbClr val="FF0000"/>
                </a:solidFill>
              </a:rPr>
              <a:t>LF</a:t>
            </a:r>
            <a:r>
              <a:rPr lang="en-AU" dirty="0" smtClean="0">
                <a:solidFill>
                  <a:srgbClr val="FF0000"/>
                </a:solidFill>
              </a:rPr>
              <a:t> which will decrease quantity and increase the interest rate.</a:t>
            </a:r>
            <a:endParaRPr lang="en-AU" dirty="0">
              <a:solidFill>
                <a:srgbClr val="FF0000"/>
              </a:solidFill>
            </a:endParaRPr>
          </a:p>
        </p:txBody>
      </p:sp>
      <p:pic>
        <p:nvPicPr>
          <p:cNvPr id="4" name="Picture 3"/>
          <p:cNvPicPr>
            <a:picLocks noChangeAspect="1"/>
          </p:cNvPicPr>
          <p:nvPr/>
        </p:nvPicPr>
        <p:blipFill>
          <a:blip r:embed="rId2"/>
          <a:stretch>
            <a:fillRect/>
          </a:stretch>
        </p:blipFill>
        <p:spPr>
          <a:xfrm>
            <a:off x="620049" y="1690688"/>
            <a:ext cx="6722334" cy="3247870"/>
          </a:xfrm>
          <a:prstGeom prst="rect">
            <a:avLst/>
          </a:prstGeom>
        </p:spPr>
      </p:pic>
    </p:spTree>
    <p:extLst>
      <p:ext uri="{BB962C8B-B14F-4D97-AF65-F5344CB8AC3E}">
        <p14:creationId xmlns:p14="http://schemas.microsoft.com/office/powerpoint/2010/main" val="396584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0747"/>
            <a:ext cx="7991168" cy="693654"/>
          </a:xfrm>
          <a:solidFill>
            <a:schemeClr val="accent4">
              <a:lumMod val="20000"/>
              <a:lumOff val="80000"/>
            </a:schemeClr>
          </a:solidFill>
        </p:spPr>
        <p:txBody>
          <a:bodyPr>
            <a:normAutofit fontScale="90000"/>
          </a:bodyPr>
          <a:lstStyle/>
          <a:p>
            <a:r>
              <a:rPr lang="en-AU" dirty="0" smtClean="0"/>
              <a:t>Market For Loanable Funds Summary</a:t>
            </a:r>
            <a:endParaRPr lang="en-AU" dirty="0"/>
          </a:p>
        </p:txBody>
      </p:sp>
      <p:sp>
        <p:nvSpPr>
          <p:cNvPr id="3" name="Content Placeholder 2"/>
          <p:cNvSpPr>
            <a:spLocks noGrp="1"/>
          </p:cNvSpPr>
          <p:nvPr>
            <p:ph idx="1"/>
          </p:nvPr>
        </p:nvSpPr>
        <p:spPr>
          <a:xfrm>
            <a:off x="228600" y="1055604"/>
            <a:ext cx="8567928" cy="2931180"/>
          </a:xfrm>
        </p:spPr>
        <p:txBody>
          <a:bodyPr>
            <a:normAutofit fontScale="62500" lnSpcReduction="20000"/>
          </a:bodyPr>
          <a:lstStyle/>
          <a:p>
            <a:pPr>
              <a:buFont typeface="Wingdings" panose="05000000000000000000" pitchFamily="2" charset="2"/>
              <a:buChar char="q"/>
            </a:pPr>
            <a:r>
              <a:rPr lang="en-AU" dirty="0" smtClean="0"/>
              <a:t>Demand for Loanable Funds (D</a:t>
            </a:r>
            <a:r>
              <a:rPr lang="en-AU" baseline="-25000" dirty="0" smtClean="0"/>
              <a:t>LF</a:t>
            </a:r>
            <a:r>
              <a:rPr lang="en-AU" dirty="0" smtClean="0"/>
              <a:t>)</a:t>
            </a:r>
          </a:p>
          <a:p>
            <a:pPr lvl="1"/>
            <a:r>
              <a:rPr lang="en-AU" dirty="0" smtClean="0"/>
              <a:t>Businesses and individuals </a:t>
            </a:r>
            <a:r>
              <a:rPr lang="en-AU" dirty="0" smtClean="0">
                <a:solidFill>
                  <a:srgbClr val="00B0F0"/>
                </a:solidFill>
              </a:rPr>
              <a:t>who want to borrow money</a:t>
            </a:r>
            <a:r>
              <a:rPr lang="en-AU" dirty="0" smtClean="0"/>
              <a:t>.</a:t>
            </a:r>
          </a:p>
          <a:p>
            <a:pPr lvl="2"/>
            <a:r>
              <a:rPr lang="en-AU" dirty="0" smtClean="0"/>
              <a:t>Reasons: to invest in projects with a rate of return &gt; interest rate, to buy expensive goods such as cars/houses</a:t>
            </a:r>
          </a:p>
          <a:p>
            <a:pPr lvl="1"/>
            <a:r>
              <a:rPr lang="en-AU" dirty="0" smtClean="0"/>
              <a:t>High real interest →↓Quantity Loans Demanded (Negative </a:t>
            </a:r>
            <a:r>
              <a:rPr lang="en-AU" dirty="0" err="1" smtClean="0"/>
              <a:t>R’ship</a:t>
            </a:r>
            <a:r>
              <a:rPr lang="en-AU" dirty="0" smtClean="0"/>
              <a:t>)</a:t>
            </a:r>
          </a:p>
          <a:p>
            <a:pPr>
              <a:buFont typeface="Wingdings" panose="05000000000000000000" pitchFamily="2" charset="2"/>
              <a:buChar char="q"/>
            </a:pPr>
            <a:r>
              <a:rPr lang="en-AU" dirty="0" smtClean="0"/>
              <a:t>Supply </a:t>
            </a:r>
            <a:r>
              <a:rPr lang="en-AU" dirty="0"/>
              <a:t>for Loanable Funds </a:t>
            </a:r>
            <a:r>
              <a:rPr lang="en-AU" dirty="0" smtClean="0"/>
              <a:t>(S</a:t>
            </a:r>
            <a:r>
              <a:rPr lang="en-AU" baseline="-25000" dirty="0" smtClean="0"/>
              <a:t>LF</a:t>
            </a:r>
            <a:r>
              <a:rPr lang="en-AU" dirty="0" smtClean="0"/>
              <a:t>)</a:t>
            </a:r>
          </a:p>
          <a:p>
            <a:pPr lvl="1"/>
            <a:r>
              <a:rPr lang="en-AU" dirty="0" smtClean="0"/>
              <a:t>Businesses and individuals </a:t>
            </a:r>
            <a:r>
              <a:rPr lang="en-AU" dirty="0" smtClean="0">
                <a:solidFill>
                  <a:srgbClr val="00B0F0"/>
                </a:solidFill>
              </a:rPr>
              <a:t>who wish to lend money</a:t>
            </a:r>
            <a:r>
              <a:rPr lang="en-AU" dirty="0" smtClean="0"/>
              <a:t>. </a:t>
            </a:r>
          </a:p>
          <a:p>
            <a:pPr lvl="2"/>
            <a:r>
              <a:rPr lang="en-AU" dirty="0" smtClean="0"/>
              <a:t>Reasons: to earn interest! </a:t>
            </a:r>
            <a:endParaRPr lang="en-AU" dirty="0"/>
          </a:p>
          <a:p>
            <a:pPr lvl="1"/>
            <a:r>
              <a:rPr lang="en-AU" dirty="0"/>
              <a:t>High real interest </a:t>
            </a:r>
            <a:r>
              <a:rPr lang="en-AU" dirty="0" smtClean="0"/>
              <a:t>→↑Quantity Money Loaned (Positive </a:t>
            </a:r>
            <a:r>
              <a:rPr lang="en-AU" dirty="0" err="1" smtClean="0"/>
              <a:t>R’ship</a:t>
            </a:r>
            <a:r>
              <a:rPr lang="en-AU" dirty="0" smtClean="0"/>
              <a:t>)</a:t>
            </a:r>
          </a:p>
          <a:p>
            <a:pPr>
              <a:buFont typeface="Wingdings" panose="05000000000000000000" pitchFamily="2" charset="2"/>
              <a:buChar char="q"/>
            </a:pPr>
            <a:r>
              <a:rPr lang="en-AU" dirty="0" smtClean="0"/>
              <a:t>Real Interest Rate</a:t>
            </a:r>
          </a:p>
          <a:p>
            <a:pPr lvl="1"/>
            <a:r>
              <a:rPr lang="en-AU" dirty="0" smtClean="0"/>
              <a:t>Because lending money and borrowing money occurs over a longer period of time, the expectations of inflation are relevant. Therefore </a:t>
            </a:r>
            <a:r>
              <a:rPr lang="en-AU" dirty="0" smtClean="0">
                <a:solidFill>
                  <a:srgbClr val="00B0F0"/>
                </a:solidFill>
              </a:rPr>
              <a:t>we consider the Real Interest </a:t>
            </a:r>
            <a:r>
              <a:rPr lang="en-AU" dirty="0" smtClean="0"/>
              <a:t>(Real Interest = Nominal – Inflation)</a:t>
            </a:r>
            <a:endParaRPr lang="en-AU" dirty="0"/>
          </a:p>
          <a:p>
            <a:pPr lvl="1"/>
            <a:endParaRPr lang="en-AU" dirty="0"/>
          </a:p>
        </p:txBody>
      </p:sp>
      <p:pic>
        <p:nvPicPr>
          <p:cNvPr id="5" name="Picture 4"/>
          <p:cNvPicPr>
            <a:picLocks noChangeAspect="1"/>
          </p:cNvPicPr>
          <p:nvPr/>
        </p:nvPicPr>
        <p:blipFill>
          <a:blip r:embed="rId2"/>
          <a:stretch>
            <a:fillRect/>
          </a:stretch>
        </p:blipFill>
        <p:spPr>
          <a:xfrm>
            <a:off x="8388151" y="220747"/>
            <a:ext cx="3283236" cy="329813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091051049"/>
              </p:ext>
            </p:extLst>
          </p:nvPr>
        </p:nvGraphicFramePr>
        <p:xfrm>
          <a:off x="228600" y="3986784"/>
          <a:ext cx="4495646" cy="2891655"/>
        </p:xfrm>
        <a:graphic>
          <a:graphicData uri="http://schemas.openxmlformats.org/drawingml/2006/table">
            <a:tbl>
              <a:tblPr firstRow="1" bandRow="1">
                <a:tableStyleId>{5C22544A-7EE6-4342-B048-85BDC9FD1C3A}</a:tableStyleId>
              </a:tblPr>
              <a:tblGrid>
                <a:gridCol w="2247823">
                  <a:extLst>
                    <a:ext uri="{9D8B030D-6E8A-4147-A177-3AD203B41FA5}">
                      <a16:colId xmlns:a16="http://schemas.microsoft.com/office/drawing/2014/main" val="39286494"/>
                    </a:ext>
                  </a:extLst>
                </a:gridCol>
                <a:gridCol w="2247823">
                  <a:extLst>
                    <a:ext uri="{9D8B030D-6E8A-4147-A177-3AD203B41FA5}">
                      <a16:colId xmlns:a16="http://schemas.microsoft.com/office/drawing/2014/main" val="3539774431"/>
                    </a:ext>
                  </a:extLst>
                </a:gridCol>
              </a:tblGrid>
              <a:tr h="511765">
                <a:tc>
                  <a:txBody>
                    <a:bodyPr/>
                    <a:lstStyle/>
                    <a:p>
                      <a:r>
                        <a:rPr lang="en-AU" dirty="0" smtClean="0"/>
                        <a:t>Factor</a:t>
                      </a:r>
                      <a:endParaRPr lang="en-AU" dirty="0"/>
                    </a:p>
                  </a:txBody>
                  <a:tcPr/>
                </a:tc>
                <a:tc>
                  <a:txBody>
                    <a:bodyPr/>
                    <a:lstStyle/>
                    <a:p>
                      <a:r>
                        <a:rPr lang="en-AU" dirty="0" smtClean="0"/>
                        <a:t>Effect on</a:t>
                      </a:r>
                      <a:r>
                        <a:rPr lang="en-AU" baseline="0" dirty="0" smtClean="0"/>
                        <a:t> D</a:t>
                      </a:r>
                      <a:r>
                        <a:rPr lang="en-AU" baseline="-25000" dirty="0" smtClean="0"/>
                        <a:t>LF</a:t>
                      </a:r>
                      <a:endParaRPr lang="en-AU" dirty="0"/>
                    </a:p>
                  </a:txBody>
                  <a:tcPr/>
                </a:tc>
                <a:extLst>
                  <a:ext uri="{0D108BD9-81ED-4DB2-BD59-A6C34878D82A}">
                    <a16:rowId xmlns:a16="http://schemas.microsoft.com/office/drawing/2014/main" val="3798872141"/>
                  </a:ext>
                </a:extLst>
              </a:tr>
              <a:tr h="511765">
                <a:tc>
                  <a:txBody>
                    <a:bodyPr/>
                    <a:lstStyle/>
                    <a:p>
                      <a:r>
                        <a:rPr lang="en-AU" sz="1400" dirty="0" smtClean="0"/>
                        <a:t>Real Interest</a:t>
                      </a:r>
                      <a:r>
                        <a:rPr lang="en-AU" sz="1400" baseline="0" dirty="0" smtClean="0"/>
                        <a:t> Rate</a:t>
                      </a:r>
                      <a:endParaRPr lang="en-AU" sz="1400" dirty="0"/>
                    </a:p>
                  </a:txBody>
                  <a:tcPr/>
                </a:tc>
                <a:tc>
                  <a:txBody>
                    <a:bodyPr/>
                    <a:lstStyle/>
                    <a:p>
                      <a:r>
                        <a:rPr lang="en-AU" sz="1100" dirty="0" smtClean="0">
                          <a:solidFill>
                            <a:srgbClr val="00B050"/>
                          </a:solidFill>
                        </a:rPr>
                        <a:t>↑</a:t>
                      </a:r>
                      <a:r>
                        <a:rPr lang="en-AU" sz="1100" dirty="0" smtClean="0"/>
                        <a:t>→Movement</a:t>
                      </a:r>
                      <a:r>
                        <a:rPr lang="en-AU" sz="1100" baseline="0" dirty="0" smtClean="0"/>
                        <a:t> right on the same curve</a:t>
                      </a:r>
                      <a:endParaRPr lang="en-AU" sz="1100" dirty="0" smtClean="0"/>
                    </a:p>
                    <a:p>
                      <a:r>
                        <a:rPr lang="en-AU" sz="1100" dirty="0" smtClean="0">
                          <a:solidFill>
                            <a:srgbClr val="FF0000"/>
                          </a:solidFill>
                        </a:rPr>
                        <a:t>↓</a:t>
                      </a:r>
                      <a:r>
                        <a:rPr lang="en-AU" sz="1100" dirty="0" smtClean="0"/>
                        <a:t>→Movement</a:t>
                      </a:r>
                      <a:r>
                        <a:rPr lang="en-AU" sz="1100" baseline="0" dirty="0" smtClean="0"/>
                        <a:t> left on the same curve</a:t>
                      </a:r>
                      <a:endParaRPr lang="en-AU" sz="1100" dirty="0"/>
                    </a:p>
                  </a:txBody>
                  <a:tcPr/>
                </a:tc>
                <a:extLst>
                  <a:ext uri="{0D108BD9-81ED-4DB2-BD59-A6C34878D82A}">
                    <a16:rowId xmlns:a16="http://schemas.microsoft.com/office/drawing/2014/main" val="2886360955"/>
                  </a:ext>
                </a:extLst>
              </a:tr>
              <a:tr h="511765">
                <a:tc>
                  <a:txBody>
                    <a:bodyPr/>
                    <a:lstStyle/>
                    <a:p>
                      <a:r>
                        <a:rPr lang="en-AU" sz="1400" dirty="0" smtClean="0"/>
                        <a:t>Rate</a:t>
                      </a:r>
                      <a:r>
                        <a:rPr lang="en-AU" sz="1400" baseline="0" dirty="0" smtClean="0"/>
                        <a:t> of Return/Rate of Return</a:t>
                      </a:r>
                      <a:endParaRPr lang="en-AU" sz="1400" dirty="0"/>
                    </a:p>
                  </a:txBody>
                  <a:tcPr/>
                </a:tc>
                <a:tc>
                  <a:txBody>
                    <a:bodyPr/>
                    <a:lstStyle/>
                    <a:p>
                      <a:r>
                        <a:rPr lang="en-AU" sz="1100" dirty="0" smtClean="0">
                          <a:solidFill>
                            <a:srgbClr val="00B050"/>
                          </a:solidFill>
                        </a:rPr>
                        <a:t>↑</a:t>
                      </a:r>
                      <a:r>
                        <a:rPr lang="en-AU" sz="1100" dirty="0" smtClean="0"/>
                        <a:t>→</a:t>
                      </a:r>
                      <a:r>
                        <a:rPr lang="en-AU" sz="1100" dirty="0" smtClean="0">
                          <a:solidFill>
                            <a:srgbClr val="00B050"/>
                          </a:solidFill>
                        </a:rPr>
                        <a:t>↑</a:t>
                      </a:r>
                      <a:r>
                        <a:rPr lang="en-AU" sz="1100" dirty="0" smtClean="0">
                          <a:solidFill>
                            <a:schemeClr val="tx1"/>
                          </a:solidFill>
                        </a:rPr>
                        <a:t>D</a:t>
                      </a:r>
                      <a:r>
                        <a:rPr lang="en-AU" sz="1100" baseline="-25000" dirty="0" smtClean="0">
                          <a:solidFill>
                            <a:schemeClr val="tx1"/>
                          </a:solidFill>
                        </a:rPr>
                        <a:t>LF </a:t>
                      </a:r>
                      <a:r>
                        <a:rPr lang="en-AU" sz="1100" baseline="0" dirty="0" smtClean="0">
                          <a:solidFill>
                            <a:schemeClr val="tx1"/>
                          </a:solidFill>
                        </a:rPr>
                        <a:t>(investment is more worthwhile)</a:t>
                      </a:r>
                      <a:endParaRPr lang="en-AU" sz="1100" dirty="0" smtClean="0">
                        <a:solidFill>
                          <a:schemeClr val="tx1"/>
                        </a:solidFill>
                      </a:endParaRPr>
                    </a:p>
                    <a:p>
                      <a:r>
                        <a:rPr lang="en-AU" sz="1100" dirty="0" smtClean="0">
                          <a:solidFill>
                            <a:srgbClr val="FF0000"/>
                          </a:solidFill>
                        </a:rPr>
                        <a:t>↓</a:t>
                      </a:r>
                      <a:r>
                        <a:rPr lang="en-AU" sz="1100" dirty="0" smtClean="0"/>
                        <a:t>→</a:t>
                      </a:r>
                      <a:r>
                        <a:rPr lang="en-AU" sz="1100" dirty="0" smtClean="0">
                          <a:solidFill>
                            <a:srgbClr val="FF0000"/>
                          </a:solidFill>
                        </a:rPr>
                        <a:t>↓</a:t>
                      </a:r>
                      <a:r>
                        <a:rPr lang="en-AU" sz="1100" dirty="0" smtClean="0">
                          <a:solidFill>
                            <a:schemeClr val="tx1"/>
                          </a:solidFill>
                        </a:rPr>
                        <a:t>D</a:t>
                      </a:r>
                      <a:r>
                        <a:rPr lang="en-AU" sz="1100" baseline="-25000" dirty="0" smtClean="0">
                          <a:solidFill>
                            <a:schemeClr val="tx1"/>
                          </a:solidFill>
                        </a:rPr>
                        <a:t>LF</a:t>
                      </a:r>
                      <a:endParaRPr lang="en-AU" sz="1100" dirty="0" smtClean="0">
                        <a:solidFill>
                          <a:schemeClr val="tx1"/>
                        </a:solidFill>
                      </a:endParaRPr>
                    </a:p>
                  </a:txBody>
                  <a:tcPr/>
                </a:tc>
                <a:extLst>
                  <a:ext uri="{0D108BD9-81ED-4DB2-BD59-A6C34878D82A}">
                    <a16:rowId xmlns:a16="http://schemas.microsoft.com/office/drawing/2014/main" val="1775949710"/>
                  </a:ext>
                </a:extLst>
              </a:tr>
              <a:tr h="511765">
                <a:tc>
                  <a:txBody>
                    <a:bodyPr/>
                    <a:lstStyle/>
                    <a:p>
                      <a:r>
                        <a:rPr lang="en-AU" sz="1400" dirty="0" smtClean="0"/>
                        <a:t>Economic Confidence</a:t>
                      </a:r>
                      <a:endParaRPr lang="en-AU" sz="1400" dirty="0"/>
                    </a:p>
                  </a:txBody>
                  <a:tcPr/>
                </a:tc>
                <a:tc>
                  <a:txBody>
                    <a:bodyPr/>
                    <a:lstStyle/>
                    <a:p>
                      <a:r>
                        <a:rPr lang="en-AU" sz="1100" dirty="0" smtClean="0">
                          <a:solidFill>
                            <a:srgbClr val="00B050"/>
                          </a:solidFill>
                        </a:rPr>
                        <a:t>↑</a:t>
                      </a:r>
                      <a:r>
                        <a:rPr lang="en-AU" sz="1100" dirty="0" smtClean="0"/>
                        <a:t>→</a:t>
                      </a:r>
                      <a:r>
                        <a:rPr lang="en-AU" sz="1100" dirty="0" smtClean="0">
                          <a:solidFill>
                            <a:srgbClr val="00B050"/>
                          </a:solidFill>
                        </a:rPr>
                        <a:t>↑</a:t>
                      </a:r>
                      <a:r>
                        <a:rPr lang="en-AU" sz="1100" dirty="0" smtClean="0">
                          <a:solidFill>
                            <a:schemeClr val="tx1"/>
                          </a:solidFill>
                        </a:rPr>
                        <a:t>D</a:t>
                      </a:r>
                      <a:r>
                        <a:rPr lang="en-AU" sz="1100" baseline="-25000" dirty="0" smtClean="0">
                          <a:solidFill>
                            <a:schemeClr val="tx1"/>
                          </a:solidFill>
                        </a:rPr>
                        <a:t>LF</a:t>
                      </a:r>
                      <a:endParaRPr lang="en-AU" sz="1100" dirty="0" smtClean="0">
                        <a:solidFill>
                          <a:schemeClr val="tx1"/>
                        </a:solidFill>
                      </a:endParaRPr>
                    </a:p>
                    <a:p>
                      <a:r>
                        <a:rPr lang="en-AU" sz="1100" dirty="0" smtClean="0">
                          <a:solidFill>
                            <a:srgbClr val="FF0000"/>
                          </a:solidFill>
                        </a:rPr>
                        <a:t>↓</a:t>
                      </a:r>
                      <a:r>
                        <a:rPr lang="en-AU" sz="1100" dirty="0" smtClean="0"/>
                        <a:t>→</a:t>
                      </a:r>
                      <a:r>
                        <a:rPr lang="en-AU" sz="1100" dirty="0" smtClean="0">
                          <a:solidFill>
                            <a:srgbClr val="FF0000"/>
                          </a:solidFill>
                        </a:rPr>
                        <a:t>↓</a:t>
                      </a:r>
                      <a:r>
                        <a:rPr lang="en-AU" sz="1100" dirty="0" smtClean="0">
                          <a:solidFill>
                            <a:schemeClr val="tx1"/>
                          </a:solidFill>
                        </a:rPr>
                        <a:t>D</a:t>
                      </a:r>
                      <a:r>
                        <a:rPr lang="en-AU" sz="1100" baseline="-25000" dirty="0" smtClean="0">
                          <a:solidFill>
                            <a:schemeClr val="tx1"/>
                          </a:solidFill>
                        </a:rPr>
                        <a:t>LF</a:t>
                      </a:r>
                      <a:endParaRPr lang="en-AU" sz="1100" dirty="0" smtClean="0">
                        <a:solidFill>
                          <a:schemeClr val="tx1"/>
                        </a:solidFill>
                      </a:endParaRPr>
                    </a:p>
                  </a:txBody>
                  <a:tcPr/>
                </a:tc>
                <a:extLst>
                  <a:ext uri="{0D108BD9-81ED-4DB2-BD59-A6C34878D82A}">
                    <a16:rowId xmlns:a16="http://schemas.microsoft.com/office/drawing/2014/main" val="4086223359"/>
                  </a:ext>
                </a:extLst>
              </a:tr>
              <a:tr h="511765">
                <a:tc>
                  <a:txBody>
                    <a:bodyPr/>
                    <a:lstStyle/>
                    <a:p>
                      <a:r>
                        <a:rPr lang="en-AU" sz="1400" dirty="0" smtClean="0"/>
                        <a:t>Government</a:t>
                      </a:r>
                      <a:r>
                        <a:rPr lang="en-AU" sz="1400" baseline="0" dirty="0" smtClean="0"/>
                        <a:t> Budget</a:t>
                      </a:r>
                      <a:endParaRPr lang="en-A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Deficit</a:t>
                      </a:r>
                      <a:r>
                        <a:rPr lang="en-AU" sz="1100" baseline="0" dirty="0" smtClean="0">
                          <a:solidFill>
                            <a:schemeClr val="tx1"/>
                          </a:solidFill>
                        </a:rPr>
                        <a:t> </a:t>
                      </a:r>
                      <a:r>
                        <a:rPr lang="en-AU" sz="1100" dirty="0" smtClean="0"/>
                        <a:t>→</a:t>
                      </a:r>
                      <a:r>
                        <a:rPr lang="en-AU" sz="1100" dirty="0" smtClean="0">
                          <a:solidFill>
                            <a:srgbClr val="00B050"/>
                          </a:solidFill>
                        </a:rPr>
                        <a:t>↑</a:t>
                      </a:r>
                      <a:r>
                        <a:rPr lang="en-AU" sz="1100" dirty="0" smtClean="0">
                          <a:solidFill>
                            <a:schemeClr val="tx1"/>
                          </a:solidFill>
                        </a:rPr>
                        <a:t>D</a:t>
                      </a:r>
                      <a:r>
                        <a:rPr lang="en-AU" sz="1100" baseline="-25000" dirty="0" smtClean="0">
                          <a:solidFill>
                            <a:schemeClr val="tx1"/>
                          </a:solidFill>
                        </a:rPr>
                        <a:t>LF</a:t>
                      </a:r>
                      <a:endParaRPr lang="en-AU" sz="11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Surplus </a:t>
                      </a:r>
                      <a:r>
                        <a:rPr lang="en-AU" sz="1100" dirty="0" smtClean="0"/>
                        <a:t>→</a:t>
                      </a:r>
                      <a:r>
                        <a:rPr lang="en-AU" sz="1100" dirty="0" smtClean="0">
                          <a:solidFill>
                            <a:srgbClr val="FF0000"/>
                          </a:solidFill>
                        </a:rPr>
                        <a:t>↓</a:t>
                      </a:r>
                      <a:r>
                        <a:rPr lang="en-AU" sz="1100" dirty="0" smtClean="0">
                          <a:solidFill>
                            <a:schemeClr val="tx1"/>
                          </a:solidFill>
                        </a:rPr>
                        <a:t>D</a:t>
                      </a:r>
                      <a:r>
                        <a:rPr lang="en-AU" sz="1100" baseline="-25000" dirty="0" smtClean="0">
                          <a:solidFill>
                            <a:schemeClr val="tx1"/>
                          </a:solidFill>
                        </a:rPr>
                        <a:t>LF</a:t>
                      </a:r>
                      <a:endParaRPr lang="en-AU" sz="1100" dirty="0" smtClean="0">
                        <a:solidFill>
                          <a:schemeClr val="tx1"/>
                        </a:solidFill>
                      </a:endParaRPr>
                    </a:p>
                  </a:txBody>
                  <a:tcPr/>
                </a:tc>
                <a:extLst>
                  <a:ext uri="{0D108BD9-81ED-4DB2-BD59-A6C34878D82A}">
                    <a16:rowId xmlns:a16="http://schemas.microsoft.com/office/drawing/2014/main" val="3624211244"/>
                  </a:ext>
                </a:extLst>
              </a:tr>
            </a:tbl>
          </a:graphicData>
        </a:graphic>
      </p:graphicFrame>
      <p:sp>
        <p:nvSpPr>
          <p:cNvPr id="7" name="Oval 6">
            <a:hlinkClick r:id="" action="ppaction://noaction"/>
          </p:cNvPr>
          <p:cNvSpPr/>
          <p:nvPr/>
        </p:nvSpPr>
        <p:spPr>
          <a:xfrm>
            <a:off x="0" y="0"/>
            <a:ext cx="413238" cy="44245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8" name="Table 7"/>
          <p:cNvGraphicFramePr>
            <a:graphicFrameLocks noGrp="1"/>
          </p:cNvGraphicFramePr>
          <p:nvPr>
            <p:extLst>
              <p:ext uri="{D42A27DB-BD31-4B8C-83A1-F6EECF244321}">
                <p14:modId xmlns:p14="http://schemas.microsoft.com/office/powerpoint/2010/main" val="2495625677"/>
              </p:ext>
            </p:extLst>
          </p:nvPr>
        </p:nvGraphicFramePr>
        <p:xfrm>
          <a:off x="5579350" y="3798524"/>
          <a:ext cx="6434356" cy="2909579"/>
        </p:xfrm>
        <a:graphic>
          <a:graphicData uri="http://schemas.openxmlformats.org/drawingml/2006/table">
            <a:tbl>
              <a:tblPr firstRow="1" bandRow="1">
                <a:tableStyleId>{5C22544A-7EE6-4342-B048-85BDC9FD1C3A}</a:tableStyleId>
              </a:tblPr>
              <a:tblGrid>
                <a:gridCol w="3806797">
                  <a:extLst>
                    <a:ext uri="{9D8B030D-6E8A-4147-A177-3AD203B41FA5}">
                      <a16:colId xmlns:a16="http://schemas.microsoft.com/office/drawing/2014/main" val="39286494"/>
                    </a:ext>
                  </a:extLst>
                </a:gridCol>
                <a:gridCol w="2627559">
                  <a:extLst>
                    <a:ext uri="{9D8B030D-6E8A-4147-A177-3AD203B41FA5}">
                      <a16:colId xmlns:a16="http://schemas.microsoft.com/office/drawing/2014/main" val="3539774431"/>
                    </a:ext>
                  </a:extLst>
                </a:gridCol>
              </a:tblGrid>
              <a:tr h="402439">
                <a:tc>
                  <a:txBody>
                    <a:bodyPr/>
                    <a:lstStyle/>
                    <a:p>
                      <a:r>
                        <a:rPr lang="en-AU" dirty="0" smtClean="0"/>
                        <a:t>Factor</a:t>
                      </a:r>
                      <a:endParaRPr lang="en-AU" dirty="0"/>
                    </a:p>
                  </a:txBody>
                  <a:tcPr/>
                </a:tc>
                <a:tc>
                  <a:txBody>
                    <a:bodyPr/>
                    <a:lstStyle/>
                    <a:p>
                      <a:r>
                        <a:rPr lang="en-AU" dirty="0" smtClean="0"/>
                        <a:t>Effect on S</a:t>
                      </a:r>
                      <a:r>
                        <a:rPr lang="en-AU" baseline="-25000" dirty="0" smtClean="0"/>
                        <a:t>LF</a:t>
                      </a:r>
                      <a:endParaRPr lang="en-AU" dirty="0"/>
                    </a:p>
                  </a:txBody>
                  <a:tcPr/>
                </a:tc>
                <a:extLst>
                  <a:ext uri="{0D108BD9-81ED-4DB2-BD59-A6C34878D82A}">
                    <a16:rowId xmlns:a16="http://schemas.microsoft.com/office/drawing/2014/main" val="3798872141"/>
                  </a:ext>
                </a:extLst>
              </a:tr>
              <a:tr h="743030">
                <a:tc>
                  <a:txBody>
                    <a:bodyPr/>
                    <a:lstStyle/>
                    <a:p>
                      <a:r>
                        <a:rPr lang="en-AU" sz="1400" dirty="0" smtClean="0"/>
                        <a:t>Real Interest</a:t>
                      </a:r>
                      <a:r>
                        <a:rPr lang="en-AU" sz="1400" baseline="0" dirty="0" smtClean="0"/>
                        <a:t> Rate</a:t>
                      </a:r>
                      <a:endParaRPr lang="en-AU" sz="1400" dirty="0"/>
                    </a:p>
                  </a:txBody>
                  <a:tcPr/>
                </a:tc>
                <a:tc>
                  <a:txBody>
                    <a:bodyPr/>
                    <a:lstStyle/>
                    <a:p>
                      <a:r>
                        <a:rPr lang="en-AU" sz="1100" dirty="0" smtClean="0">
                          <a:solidFill>
                            <a:srgbClr val="00B050"/>
                          </a:solidFill>
                        </a:rPr>
                        <a:t>↑</a:t>
                      </a:r>
                      <a:r>
                        <a:rPr lang="en-AU" sz="1100" dirty="0" smtClean="0"/>
                        <a:t>→Movement</a:t>
                      </a:r>
                      <a:r>
                        <a:rPr lang="en-AU" sz="1100" baseline="0" dirty="0" smtClean="0"/>
                        <a:t> right on the same curve</a:t>
                      </a:r>
                      <a:endParaRPr lang="en-AU" sz="1100" dirty="0" smtClean="0"/>
                    </a:p>
                    <a:p>
                      <a:r>
                        <a:rPr lang="en-AU" sz="1100" dirty="0" smtClean="0">
                          <a:solidFill>
                            <a:srgbClr val="FF0000"/>
                          </a:solidFill>
                        </a:rPr>
                        <a:t>↓</a:t>
                      </a:r>
                      <a:r>
                        <a:rPr lang="en-AU" sz="1100" dirty="0" smtClean="0"/>
                        <a:t>→Movement</a:t>
                      </a:r>
                      <a:r>
                        <a:rPr lang="en-AU" sz="1100" baseline="0" dirty="0" smtClean="0"/>
                        <a:t> left on the same curve</a:t>
                      </a:r>
                      <a:endParaRPr lang="en-AU" sz="1100" dirty="0" smtClean="0"/>
                    </a:p>
                  </a:txBody>
                  <a:tcPr/>
                </a:tc>
                <a:extLst>
                  <a:ext uri="{0D108BD9-81ED-4DB2-BD59-A6C34878D82A}">
                    <a16:rowId xmlns:a16="http://schemas.microsoft.com/office/drawing/2014/main" val="2886360955"/>
                  </a:ext>
                </a:extLst>
              </a:tr>
              <a:tr h="407468">
                <a:tc>
                  <a:txBody>
                    <a:bodyPr/>
                    <a:lstStyle/>
                    <a:p>
                      <a:r>
                        <a:rPr lang="en-AU" sz="1400" baseline="0" dirty="0" smtClean="0"/>
                        <a:t>Consumer Income</a:t>
                      </a:r>
                      <a:endParaRPr lang="en-AU" sz="1400" dirty="0"/>
                    </a:p>
                  </a:txBody>
                  <a:tcPr/>
                </a:tc>
                <a:tc>
                  <a:txBody>
                    <a:bodyPr/>
                    <a:lstStyle/>
                    <a:p>
                      <a:r>
                        <a:rPr lang="en-AU" sz="1100" dirty="0" smtClean="0">
                          <a:solidFill>
                            <a:srgbClr val="00B050"/>
                          </a:solidFill>
                        </a:rPr>
                        <a:t>↑</a:t>
                      </a:r>
                      <a:r>
                        <a:rPr lang="en-AU" sz="1100" dirty="0" smtClean="0"/>
                        <a:t>→</a:t>
                      </a:r>
                      <a:r>
                        <a:rPr lang="en-AU" sz="1100" dirty="0" smtClean="0">
                          <a:solidFill>
                            <a:srgbClr val="00B050"/>
                          </a:solidFill>
                        </a:rPr>
                        <a:t>↑</a:t>
                      </a:r>
                      <a:r>
                        <a:rPr lang="en-AU" sz="1100" dirty="0" smtClean="0"/>
                        <a:t>S</a:t>
                      </a:r>
                      <a:r>
                        <a:rPr lang="en-AU" sz="1100" baseline="-25000" dirty="0" smtClean="0"/>
                        <a:t>LF </a:t>
                      </a:r>
                      <a:r>
                        <a:rPr lang="en-AU" sz="1100" baseline="0" dirty="0" smtClean="0"/>
                        <a:t>(more money saved)</a:t>
                      </a:r>
                      <a:endParaRPr lang="en-AU" sz="1100" dirty="0" smtClean="0"/>
                    </a:p>
                    <a:p>
                      <a:r>
                        <a:rPr lang="en-AU" sz="1100" dirty="0" smtClean="0">
                          <a:solidFill>
                            <a:srgbClr val="FF0000"/>
                          </a:solidFill>
                        </a:rPr>
                        <a:t>↓</a:t>
                      </a:r>
                      <a:r>
                        <a:rPr lang="en-AU" sz="1100" dirty="0" smtClean="0"/>
                        <a:t>→</a:t>
                      </a:r>
                      <a:r>
                        <a:rPr lang="en-AU" sz="1100" dirty="0" smtClean="0">
                          <a:solidFill>
                            <a:srgbClr val="FF0000"/>
                          </a:solidFill>
                        </a:rPr>
                        <a:t>↓</a:t>
                      </a:r>
                      <a:r>
                        <a:rPr lang="en-AU" sz="1100" dirty="0" smtClean="0"/>
                        <a:t>S</a:t>
                      </a:r>
                      <a:r>
                        <a:rPr lang="en-AU" sz="1100" baseline="-25000" dirty="0" smtClean="0"/>
                        <a:t>LF</a:t>
                      </a:r>
                      <a:endParaRPr lang="en-AU" sz="1100" dirty="0" smtClean="0"/>
                    </a:p>
                  </a:txBody>
                  <a:tcPr/>
                </a:tc>
                <a:extLst>
                  <a:ext uri="{0D108BD9-81ED-4DB2-BD59-A6C34878D82A}">
                    <a16:rowId xmlns:a16="http://schemas.microsoft.com/office/drawing/2014/main" val="1775949710"/>
                  </a:ext>
                </a:extLst>
              </a:tr>
              <a:tr h="575249">
                <a:tc>
                  <a:txBody>
                    <a:bodyPr/>
                    <a:lstStyle/>
                    <a:p>
                      <a:r>
                        <a:rPr lang="en-AU" sz="1400" dirty="0" smtClean="0"/>
                        <a:t>Performance in other</a:t>
                      </a:r>
                      <a:r>
                        <a:rPr lang="en-AU" sz="1400" baseline="0" dirty="0" smtClean="0"/>
                        <a:t> markets (</a:t>
                      </a:r>
                      <a:r>
                        <a:rPr lang="en-AU" sz="1400" baseline="0" dirty="0" err="1" smtClean="0"/>
                        <a:t>eg</a:t>
                      </a:r>
                      <a:r>
                        <a:rPr lang="en-AU" sz="1400" baseline="0" dirty="0" smtClean="0"/>
                        <a:t>. Stock market, property market)</a:t>
                      </a:r>
                      <a:endParaRPr lang="en-AU" sz="1400" dirty="0"/>
                    </a:p>
                  </a:txBody>
                  <a:tcPr/>
                </a:tc>
                <a:tc>
                  <a:txBody>
                    <a:bodyPr/>
                    <a:lstStyle/>
                    <a:p>
                      <a:r>
                        <a:rPr lang="en-AU" sz="1100" dirty="0" smtClean="0">
                          <a:solidFill>
                            <a:srgbClr val="00B050"/>
                          </a:solidFill>
                        </a:rPr>
                        <a:t>↑</a:t>
                      </a:r>
                      <a:r>
                        <a:rPr lang="en-AU" sz="1100" dirty="0" smtClean="0"/>
                        <a:t>→</a:t>
                      </a:r>
                      <a:r>
                        <a:rPr lang="en-AU" sz="1100" dirty="0" smtClean="0">
                          <a:solidFill>
                            <a:srgbClr val="FF0000"/>
                          </a:solidFill>
                        </a:rPr>
                        <a:t>↓</a:t>
                      </a:r>
                      <a:r>
                        <a:rPr lang="en-AU" sz="1100" dirty="0" smtClean="0"/>
                        <a:t>S</a:t>
                      </a:r>
                      <a:r>
                        <a:rPr lang="en-AU" sz="1100" baseline="-25000" dirty="0" smtClean="0"/>
                        <a:t>LF </a:t>
                      </a:r>
                      <a:r>
                        <a:rPr lang="en-AU" sz="1100" baseline="0" dirty="0" smtClean="0"/>
                        <a:t>(people will invest in other markets)</a:t>
                      </a:r>
                      <a:endParaRPr lang="en-AU" sz="1100" dirty="0" smtClean="0"/>
                    </a:p>
                    <a:p>
                      <a:r>
                        <a:rPr lang="en-AU" sz="1100" dirty="0" smtClean="0">
                          <a:solidFill>
                            <a:srgbClr val="FF0000"/>
                          </a:solidFill>
                        </a:rPr>
                        <a:t>↓</a:t>
                      </a:r>
                      <a:r>
                        <a:rPr lang="en-AU" sz="1100" dirty="0" smtClean="0"/>
                        <a:t>→</a:t>
                      </a:r>
                      <a:r>
                        <a:rPr lang="en-AU" sz="1100" dirty="0" smtClean="0">
                          <a:solidFill>
                            <a:srgbClr val="00B050"/>
                          </a:solidFill>
                        </a:rPr>
                        <a:t>↑</a:t>
                      </a:r>
                      <a:r>
                        <a:rPr lang="en-AU" sz="1100" dirty="0" smtClean="0"/>
                        <a:t>S</a:t>
                      </a:r>
                      <a:r>
                        <a:rPr lang="en-AU" sz="1100" baseline="-25000" dirty="0" smtClean="0"/>
                        <a:t>LF</a:t>
                      </a:r>
                      <a:endParaRPr lang="en-AU" sz="1100" dirty="0" smtClean="0"/>
                    </a:p>
                  </a:txBody>
                  <a:tcPr/>
                </a:tc>
                <a:extLst>
                  <a:ext uri="{0D108BD9-81ED-4DB2-BD59-A6C34878D82A}">
                    <a16:rowId xmlns:a16="http://schemas.microsoft.com/office/drawing/2014/main" val="4086223359"/>
                  </a:ext>
                </a:extLst>
              </a:tr>
              <a:tr h="743030">
                <a:tc>
                  <a:txBody>
                    <a:bodyPr/>
                    <a:lstStyle/>
                    <a:p>
                      <a:r>
                        <a:rPr lang="en-AU" sz="1400" dirty="0" smtClean="0"/>
                        <a:t>Tax on interest earnings</a:t>
                      </a:r>
                      <a:endParaRPr lang="en-AU" sz="1400" dirty="0"/>
                    </a:p>
                  </a:txBody>
                  <a:tcPr/>
                </a:tc>
                <a:tc>
                  <a:txBody>
                    <a:bodyPr/>
                    <a:lstStyle/>
                    <a:p>
                      <a:r>
                        <a:rPr lang="en-AU" sz="1100" dirty="0" smtClean="0">
                          <a:solidFill>
                            <a:srgbClr val="00B050"/>
                          </a:solidFill>
                        </a:rPr>
                        <a:t>↑</a:t>
                      </a:r>
                      <a:r>
                        <a:rPr lang="en-AU" sz="1100" dirty="0" smtClean="0"/>
                        <a:t>→</a:t>
                      </a:r>
                      <a:r>
                        <a:rPr lang="en-AU" sz="1100" dirty="0" smtClean="0">
                          <a:solidFill>
                            <a:srgbClr val="FF0000"/>
                          </a:solidFill>
                        </a:rPr>
                        <a:t>↓</a:t>
                      </a:r>
                      <a:r>
                        <a:rPr lang="en-AU" sz="1100" dirty="0" smtClean="0"/>
                        <a:t>S</a:t>
                      </a:r>
                      <a:r>
                        <a:rPr lang="en-AU" sz="1100" baseline="-25000" dirty="0" smtClean="0"/>
                        <a:t>LF </a:t>
                      </a:r>
                      <a:r>
                        <a:rPr lang="en-AU" sz="1100" baseline="0" dirty="0" smtClean="0"/>
                        <a:t>(lenders earn less)</a:t>
                      </a:r>
                      <a:endParaRPr lang="en-AU" sz="1100" dirty="0" smtClean="0"/>
                    </a:p>
                    <a:p>
                      <a:r>
                        <a:rPr lang="en-AU" sz="1100" dirty="0" smtClean="0">
                          <a:solidFill>
                            <a:srgbClr val="FF0000"/>
                          </a:solidFill>
                        </a:rPr>
                        <a:t>↓</a:t>
                      </a:r>
                      <a:r>
                        <a:rPr lang="en-AU" sz="1100" dirty="0" smtClean="0"/>
                        <a:t>→</a:t>
                      </a:r>
                      <a:r>
                        <a:rPr lang="en-AU" sz="1100" dirty="0" smtClean="0">
                          <a:solidFill>
                            <a:srgbClr val="00B050"/>
                          </a:solidFill>
                        </a:rPr>
                        <a:t>↑</a:t>
                      </a:r>
                      <a:r>
                        <a:rPr lang="en-AU" sz="1100" dirty="0" smtClean="0"/>
                        <a:t>S</a:t>
                      </a:r>
                      <a:r>
                        <a:rPr lang="en-AU" sz="1100" baseline="-25000" dirty="0" smtClean="0"/>
                        <a:t>LF</a:t>
                      </a:r>
                      <a:endParaRPr lang="en-AU" sz="1100" dirty="0" smtClean="0"/>
                    </a:p>
                    <a:p>
                      <a:endParaRPr lang="en-AU" sz="1100" dirty="0" smtClean="0"/>
                    </a:p>
                  </a:txBody>
                  <a:tcPr/>
                </a:tc>
                <a:extLst>
                  <a:ext uri="{0D108BD9-81ED-4DB2-BD59-A6C34878D82A}">
                    <a16:rowId xmlns:a16="http://schemas.microsoft.com/office/drawing/2014/main" val="921838251"/>
                  </a:ext>
                </a:extLst>
              </a:tr>
            </a:tbl>
          </a:graphicData>
        </a:graphic>
      </p:graphicFrame>
    </p:spTree>
    <p:extLst>
      <p:ext uri="{BB962C8B-B14F-4D97-AF65-F5344CB8AC3E}">
        <p14:creationId xmlns:p14="http://schemas.microsoft.com/office/powerpoint/2010/main" val="3706644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72199" y="744447"/>
            <a:ext cx="5744498" cy="59861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275302" y="863774"/>
            <a:ext cx="5744497" cy="57199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13238" y="-101930"/>
            <a:ext cx="10515600" cy="1325563"/>
          </a:xfrm>
        </p:spPr>
        <p:txBody>
          <a:bodyPr/>
          <a:lstStyle/>
          <a:p>
            <a:r>
              <a:rPr lang="en-US" dirty="0" smtClean="0"/>
              <a:t>Money Market vs Loanable Funds Market</a:t>
            </a:r>
            <a:endParaRPr lang="en-US" dirty="0"/>
          </a:p>
        </p:txBody>
      </p:sp>
      <p:sp>
        <p:nvSpPr>
          <p:cNvPr id="7" name="Content Placeholder 6"/>
          <p:cNvSpPr>
            <a:spLocks noGrp="1"/>
          </p:cNvSpPr>
          <p:nvPr>
            <p:ph sz="half" idx="1"/>
          </p:nvPr>
        </p:nvSpPr>
        <p:spPr>
          <a:xfrm>
            <a:off x="344269" y="4370849"/>
            <a:ext cx="5606562" cy="1961054"/>
          </a:xfrm>
        </p:spPr>
        <p:txBody>
          <a:bodyPr>
            <a:noAutofit/>
          </a:bodyPr>
          <a:lstStyle/>
          <a:p>
            <a:r>
              <a:rPr lang="en-AU" sz="1800" dirty="0" smtClean="0"/>
              <a:t>Shows the amount of AD = C + I + G + (X-M)</a:t>
            </a:r>
          </a:p>
          <a:p>
            <a:r>
              <a:rPr lang="en-AU" sz="1800" dirty="0" smtClean="0"/>
              <a:t>MD Shifters: Price Level, National Wealth, AD</a:t>
            </a:r>
          </a:p>
          <a:p>
            <a:r>
              <a:rPr lang="en-AU" sz="1800" dirty="0" smtClean="0"/>
              <a:t>MS Shifters: Federal Reserve Policies</a:t>
            </a:r>
          </a:p>
          <a:p>
            <a:r>
              <a:rPr lang="en-AU" sz="1800" dirty="0" smtClean="0"/>
              <a:t>The amount of M1 money</a:t>
            </a:r>
          </a:p>
          <a:p>
            <a:r>
              <a:rPr lang="en-AU" sz="1800" dirty="0" smtClean="0"/>
              <a:t>Short term decision making– therefore inflation doesn’t matter, therefore </a:t>
            </a:r>
            <a:r>
              <a:rPr lang="en-AU" sz="1800" dirty="0" smtClean="0">
                <a:solidFill>
                  <a:srgbClr val="00B0F0"/>
                </a:solidFill>
              </a:rPr>
              <a:t>nominal interest rate</a:t>
            </a:r>
            <a:endParaRPr lang="en-AU" sz="1800" dirty="0">
              <a:solidFill>
                <a:srgbClr val="00B0F0"/>
              </a:solidFill>
            </a:endParaRPr>
          </a:p>
        </p:txBody>
      </p:sp>
      <p:sp>
        <p:nvSpPr>
          <p:cNvPr id="8" name="Content Placeholder 7"/>
          <p:cNvSpPr>
            <a:spLocks noGrp="1"/>
          </p:cNvSpPr>
          <p:nvPr>
            <p:ph sz="half" idx="2"/>
          </p:nvPr>
        </p:nvSpPr>
        <p:spPr>
          <a:xfrm>
            <a:off x="6453648" y="4475746"/>
            <a:ext cx="5325112" cy="2065193"/>
          </a:xfrm>
        </p:spPr>
        <p:txBody>
          <a:bodyPr>
            <a:normAutofit fontScale="55000" lnSpcReduction="20000"/>
          </a:bodyPr>
          <a:lstStyle/>
          <a:p>
            <a:r>
              <a:rPr lang="en-AU" sz="3400" dirty="0" smtClean="0"/>
              <a:t>Shows the amount of </a:t>
            </a:r>
            <a:r>
              <a:rPr lang="en-AU" sz="3400" dirty="0" err="1" smtClean="0"/>
              <a:t>C</a:t>
            </a:r>
            <a:r>
              <a:rPr lang="en-AU" sz="3400" baseline="-25000" dirty="0" err="1" smtClean="0"/>
              <a:t>interest</a:t>
            </a:r>
            <a:r>
              <a:rPr lang="en-AU" sz="3400" baseline="-25000" dirty="0" smtClean="0"/>
              <a:t> sensitive</a:t>
            </a:r>
            <a:r>
              <a:rPr lang="en-AU" sz="3400" dirty="0" smtClean="0"/>
              <a:t> + I + </a:t>
            </a:r>
            <a:r>
              <a:rPr lang="en-AU" sz="3400" dirty="0" err="1" smtClean="0"/>
              <a:t>G</a:t>
            </a:r>
            <a:r>
              <a:rPr lang="en-AU" sz="3400" baseline="-25000" dirty="0" err="1" smtClean="0"/>
              <a:t>borrowed</a:t>
            </a:r>
            <a:endParaRPr lang="en-AU" sz="3400" baseline="-25000" dirty="0" smtClean="0"/>
          </a:p>
          <a:p>
            <a:r>
              <a:rPr lang="en-AU" sz="3400" dirty="0"/>
              <a:t>D</a:t>
            </a:r>
            <a:r>
              <a:rPr lang="en-AU" sz="3400" baseline="-25000" dirty="0"/>
              <a:t>LF</a:t>
            </a:r>
            <a:r>
              <a:rPr lang="en-AU" sz="3400" dirty="0"/>
              <a:t> </a:t>
            </a:r>
            <a:r>
              <a:rPr lang="en-AU" sz="3400" dirty="0" smtClean="0"/>
              <a:t>Shifters: factors that affect investor behaviour</a:t>
            </a:r>
          </a:p>
          <a:p>
            <a:r>
              <a:rPr lang="en-AU" sz="3400" dirty="0" smtClean="0"/>
              <a:t>S</a:t>
            </a:r>
            <a:r>
              <a:rPr lang="en-AU" sz="3400" baseline="-25000" dirty="0" smtClean="0"/>
              <a:t>LF </a:t>
            </a:r>
            <a:r>
              <a:rPr lang="en-AU" sz="3400" dirty="0" smtClean="0"/>
              <a:t>Shifters: factors that affect saver </a:t>
            </a:r>
            <a:r>
              <a:rPr lang="en-AU" sz="3400" dirty="0" err="1" smtClean="0"/>
              <a:t>behavior</a:t>
            </a:r>
            <a:endParaRPr lang="en-AU" sz="3400" dirty="0" smtClean="0"/>
          </a:p>
          <a:p>
            <a:r>
              <a:rPr lang="en-AU" sz="3400" dirty="0" smtClean="0"/>
              <a:t>Shows less liquid money</a:t>
            </a:r>
          </a:p>
          <a:p>
            <a:r>
              <a:rPr lang="en-AU" sz="3400" dirty="0" smtClean="0"/>
              <a:t>Long term decision making– therefore inflation matters – therefore </a:t>
            </a:r>
            <a:r>
              <a:rPr lang="en-AU" sz="3400" dirty="0" smtClean="0">
                <a:solidFill>
                  <a:srgbClr val="00B0F0"/>
                </a:solidFill>
              </a:rPr>
              <a:t>real interest rate</a:t>
            </a:r>
          </a:p>
          <a:p>
            <a:endParaRPr lang="en-AU" dirty="0" smtClean="0"/>
          </a:p>
        </p:txBody>
      </p:sp>
      <p:sp>
        <p:nvSpPr>
          <p:cNvPr id="4" name="Rectangle 3"/>
          <p:cNvSpPr/>
          <p:nvPr/>
        </p:nvSpPr>
        <p:spPr>
          <a:xfrm>
            <a:off x="9881937" y="221227"/>
            <a:ext cx="2628650" cy="523220"/>
          </a:xfrm>
          <a:prstGeom prst="rect">
            <a:avLst/>
          </a:prstGeom>
        </p:spPr>
        <p:txBody>
          <a:bodyPr wrap="square">
            <a:spAutoFit/>
          </a:bodyPr>
          <a:lstStyle/>
          <a:p>
            <a:r>
              <a:rPr lang="en-US" sz="1400" dirty="0">
                <a:hlinkClick r:id="rId2"/>
              </a:rPr>
              <a:t>Money Growth and Inflation- Macro Topic 5.3 - YouTube</a:t>
            </a:r>
            <a:endParaRPr lang="en-US" sz="1400" dirty="0"/>
          </a:p>
        </p:txBody>
      </p:sp>
      <p:pic>
        <p:nvPicPr>
          <p:cNvPr id="9" name="Picture 8"/>
          <p:cNvPicPr>
            <a:picLocks noChangeAspect="1"/>
          </p:cNvPicPr>
          <p:nvPr/>
        </p:nvPicPr>
        <p:blipFill>
          <a:blip r:embed="rId3"/>
          <a:stretch>
            <a:fillRect/>
          </a:stretch>
        </p:blipFill>
        <p:spPr>
          <a:xfrm>
            <a:off x="6801854" y="863774"/>
            <a:ext cx="3492520" cy="3436957"/>
          </a:xfrm>
          <a:prstGeom prst="rect">
            <a:avLst/>
          </a:prstGeom>
        </p:spPr>
      </p:pic>
      <p:pic>
        <p:nvPicPr>
          <p:cNvPr id="10" name="Picture 9"/>
          <p:cNvPicPr>
            <a:picLocks noChangeAspect="1"/>
          </p:cNvPicPr>
          <p:nvPr/>
        </p:nvPicPr>
        <p:blipFill>
          <a:blip r:embed="rId4"/>
          <a:stretch>
            <a:fillRect/>
          </a:stretch>
        </p:blipFill>
        <p:spPr>
          <a:xfrm>
            <a:off x="907826" y="1010654"/>
            <a:ext cx="4271706" cy="3025990"/>
          </a:xfrm>
          <a:prstGeom prst="rect">
            <a:avLst/>
          </a:prstGeom>
        </p:spPr>
      </p:pic>
      <p:sp>
        <p:nvSpPr>
          <p:cNvPr id="11" name="Oval 10">
            <a:hlinkClick r:id="" action="ppaction://noaction"/>
          </p:cNvPr>
          <p:cNvSpPr/>
          <p:nvPr/>
        </p:nvSpPr>
        <p:spPr>
          <a:xfrm>
            <a:off x="0" y="0"/>
            <a:ext cx="413238" cy="44245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10363200" y="1710813"/>
            <a:ext cx="1553497" cy="923330"/>
          </a:xfrm>
          <a:prstGeom prst="rect">
            <a:avLst/>
          </a:prstGeom>
          <a:solidFill>
            <a:schemeClr val="accent4">
              <a:lumMod val="40000"/>
              <a:lumOff val="60000"/>
            </a:schemeClr>
          </a:solidFill>
        </p:spPr>
        <p:txBody>
          <a:bodyPr wrap="square" rtlCol="0">
            <a:spAutoFit/>
          </a:bodyPr>
          <a:lstStyle/>
          <a:p>
            <a:r>
              <a:rPr lang="en-AU" b="1" dirty="0" smtClean="0"/>
              <a:t>Borrowing and Lending of Money</a:t>
            </a:r>
            <a:endParaRPr lang="en-AU" b="1" dirty="0"/>
          </a:p>
        </p:txBody>
      </p:sp>
      <p:sp>
        <p:nvSpPr>
          <p:cNvPr id="13" name="TextBox 12"/>
          <p:cNvSpPr txBox="1"/>
          <p:nvPr/>
        </p:nvSpPr>
        <p:spPr>
          <a:xfrm>
            <a:off x="4466302" y="1819869"/>
            <a:ext cx="1553497" cy="923330"/>
          </a:xfrm>
          <a:prstGeom prst="rect">
            <a:avLst/>
          </a:prstGeom>
          <a:solidFill>
            <a:schemeClr val="accent4">
              <a:lumMod val="40000"/>
              <a:lumOff val="60000"/>
            </a:schemeClr>
          </a:solidFill>
        </p:spPr>
        <p:txBody>
          <a:bodyPr wrap="square" rtlCol="0">
            <a:spAutoFit/>
          </a:bodyPr>
          <a:lstStyle/>
          <a:p>
            <a:r>
              <a:rPr lang="en-AU" b="1" dirty="0" smtClean="0"/>
              <a:t>Liquid Money used for all purposes</a:t>
            </a:r>
            <a:endParaRPr lang="en-AU" b="1" dirty="0"/>
          </a:p>
        </p:txBody>
      </p:sp>
    </p:spTree>
    <p:extLst>
      <p:ext uri="{BB962C8B-B14F-4D97-AF65-F5344CB8AC3E}">
        <p14:creationId xmlns:p14="http://schemas.microsoft.com/office/powerpoint/2010/main" val="312380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Module 29 Questions</a:t>
            </a:r>
            <a:endParaRPr lang="en-AU" dirty="0"/>
          </a:p>
        </p:txBody>
      </p:sp>
      <p:sp>
        <p:nvSpPr>
          <p:cNvPr id="6" name="Content Placeholder 5"/>
          <p:cNvSpPr>
            <a:spLocks noGrp="1"/>
          </p:cNvSpPr>
          <p:nvPr>
            <p:ph idx="1"/>
          </p:nvPr>
        </p:nvSpPr>
        <p:spPr/>
        <p:txBody>
          <a:bodyPr/>
          <a:lstStyle/>
          <a:p>
            <a:endParaRPr lang="en-AU" dirty="0"/>
          </a:p>
        </p:txBody>
      </p:sp>
    </p:spTree>
    <p:extLst>
      <p:ext uri="{BB962C8B-B14F-4D97-AF65-F5344CB8AC3E}">
        <p14:creationId xmlns:p14="http://schemas.microsoft.com/office/powerpoint/2010/main" val="1125189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927" y="119945"/>
            <a:ext cx="6709996" cy="733913"/>
          </a:xfrm>
        </p:spPr>
        <p:txBody>
          <a:bodyPr/>
          <a:lstStyle/>
          <a:p>
            <a:r>
              <a:rPr lang="en-US" dirty="0" smtClean="0"/>
              <a:t>Two types of money market.</a:t>
            </a:r>
            <a:endParaRPr lang="en-US" dirty="0"/>
          </a:p>
        </p:txBody>
      </p:sp>
      <p:sp>
        <p:nvSpPr>
          <p:cNvPr id="3" name="Content Placeholder 2"/>
          <p:cNvSpPr>
            <a:spLocks noGrp="1"/>
          </p:cNvSpPr>
          <p:nvPr>
            <p:ph idx="1"/>
          </p:nvPr>
        </p:nvSpPr>
        <p:spPr>
          <a:xfrm>
            <a:off x="383931" y="2250831"/>
            <a:ext cx="5354515" cy="3919903"/>
          </a:xfrm>
          <a:solidFill>
            <a:schemeClr val="accent1">
              <a:lumMod val="20000"/>
              <a:lumOff val="80000"/>
            </a:schemeClr>
          </a:solidFill>
          <a:ln>
            <a:solidFill>
              <a:schemeClr val="tx1"/>
            </a:solidFill>
          </a:ln>
        </p:spPr>
        <p:txBody>
          <a:bodyPr/>
          <a:lstStyle/>
          <a:p>
            <a:pPr marL="0" indent="0">
              <a:buNone/>
            </a:pPr>
            <a:r>
              <a:rPr lang="en-US" b="1" dirty="0" smtClean="0"/>
              <a:t>Money Market</a:t>
            </a:r>
          </a:p>
          <a:p>
            <a:r>
              <a:rPr lang="en-US" dirty="0" smtClean="0"/>
              <a:t>Shows how people demand cash and liquid money (M1) to be used primarily for transactions</a:t>
            </a:r>
          </a:p>
        </p:txBody>
      </p:sp>
      <p:sp>
        <p:nvSpPr>
          <p:cNvPr id="5" name="Content Placeholder 2"/>
          <p:cNvSpPr txBox="1">
            <a:spLocks/>
          </p:cNvSpPr>
          <p:nvPr/>
        </p:nvSpPr>
        <p:spPr>
          <a:xfrm>
            <a:off x="6192715" y="2250831"/>
            <a:ext cx="5457782" cy="3919902"/>
          </a:xfrm>
          <a:prstGeom prst="rect">
            <a:avLst/>
          </a:prstGeom>
          <a:solidFill>
            <a:schemeClr val="accent6">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Loanable Funds Market</a:t>
            </a:r>
          </a:p>
          <a:p>
            <a:r>
              <a:rPr lang="en-US" dirty="0" smtClean="0"/>
              <a:t>Shows how people want to lend/borrow money for long term investments</a:t>
            </a:r>
            <a:endParaRPr lang="en-US" dirty="0"/>
          </a:p>
        </p:txBody>
      </p:sp>
      <p:sp>
        <p:nvSpPr>
          <p:cNvPr id="4" name="Right Arrow 3"/>
          <p:cNvSpPr/>
          <p:nvPr/>
        </p:nvSpPr>
        <p:spPr>
          <a:xfrm rot="8590641">
            <a:off x="3855930" y="1211950"/>
            <a:ext cx="1591408" cy="62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ight Arrow 5"/>
          <p:cNvSpPr/>
          <p:nvPr/>
        </p:nvSpPr>
        <p:spPr>
          <a:xfrm rot="2228596">
            <a:off x="5622862" y="1209445"/>
            <a:ext cx="1591408" cy="62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hlinkClick r:id="rId2" action="ppaction://hlinksldjump"/>
          </p:cNvPr>
          <p:cNvSpPr/>
          <p:nvPr/>
        </p:nvSpPr>
        <p:spPr>
          <a:xfrm>
            <a:off x="2851355" y="2340077"/>
            <a:ext cx="976252" cy="44245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hlinkClick r:id="rId3" action="ppaction://hlinksldjump"/>
          </p:cNvPr>
          <p:cNvSpPr/>
          <p:nvPr/>
        </p:nvSpPr>
        <p:spPr>
          <a:xfrm>
            <a:off x="9896191" y="2295833"/>
            <a:ext cx="976252" cy="44245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4"/>
          <a:stretch>
            <a:fillRect/>
          </a:stretch>
        </p:blipFill>
        <p:spPr>
          <a:xfrm>
            <a:off x="739138" y="4307839"/>
            <a:ext cx="3629662" cy="2332220"/>
          </a:xfrm>
          <a:prstGeom prst="rect">
            <a:avLst/>
          </a:prstGeom>
        </p:spPr>
      </p:pic>
      <p:pic>
        <p:nvPicPr>
          <p:cNvPr id="10" name="Picture 9"/>
          <p:cNvPicPr>
            <a:picLocks noChangeAspect="1"/>
          </p:cNvPicPr>
          <p:nvPr/>
        </p:nvPicPr>
        <p:blipFill>
          <a:blip r:embed="rId5"/>
          <a:stretch>
            <a:fillRect/>
          </a:stretch>
        </p:blipFill>
        <p:spPr>
          <a:xfrm>
            <a:off x="7424824" y="4084319"/>
            <a:ext cx="3070456" cy="2566711"/>
          </a:xfrm>
          <a:prstGeom prst="rect">
            <a:avLst/>
          </a:prstGeom>
        </p:spPr>
      </p:pic>
      <p:sp>
        <p:nvSpPr>
          <p:cNvPr id="11" name="TextBox 10"/>
          <p:cNvSpPr txBox="1"/>
          <p:nvPr/>
        </p:nvSpPr>
        <p:spPr>
          <a:xfrm>
            <a:off x="7688826" y="973394"/>
            <a:ext cx="3961671" cy="923330"/>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The Loanable Funds Market is all about:</a:t>
            </a:r>
          </a:p>
          <a:p>
            <a:r>
              <a:rPr lang="en-AU" dirty="0" smtClean="0">
                <a:solidFill>
                  <a:srgbClr val="FF0000"/>
                </a:solidFill>
              </a:rPr>
              <a:t>Borrowing &amp; Lending Money</a:t>
            </a:r>
          </a:p>
        </p:txBody>
      </p:sp>
    </p:spTree>
    <p:extLst>
      <p:ext uri="{BB962C8B-B14F-4D97-AF65-F5344CB8AC3E}">
        <p14:creationId xmlns:p14="http://schemas.microsoft.com/office/powerpoint/2010/main" val="923669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Module 29 Questions</a:t>
            </a:r>
            <a:endParaRPr lang="en-AU" dirty="0"/>
          </a:p>
        </p:txBody>
      </p:sp>
      <p:sp>
        <p:nvSpPr>
          <p:cNvPr id="6" name="Content Placeholder 5"/>
          <p:cNvSpPr>
            <a:spLocks noGrp="1"/>
          </p:cNvSpPr>
          <p:nvPr>
            <p:ph idx="1"/>
          </p:nvPr>
        </p:nvSpPr>
        <p:spPr>
          <a:xfrm>
            <a:off x="8184994" y="1825625"/>
            <a:ext cx="3168805" cy="4351338"/>
          </a:xfrm>
        </p:spPr>
        <p:txBody>
          <a:bodyPr/>
          <a:lstStyle/>
          <a:p>
            <a:r>
              <a:rPr lang="en-AU" dirty="0" smtClean="0">
                <a:solidFill>
                  <a:srgbClr val="FF0000"/>
                </a:solidFill>
              </a:rPr>
              <a:t>Answer: C</a:t>
            </a:r>
          </a:p>
          <a:p>
            <a:r>
              <a:rPr lang="en-AU" dirty="0" smtClean="0">
                <a:solidFill>
                  <a:srgbClr val="FF0000"/>
                </a:solidFill>
              </a:rPr>
              <a:t>Rate of return should be larger than the interest rate or the project is not worthwhile.</a:t>
            </a:r>
            <a:endParaRPr lang="en-AU" dirty="0">
              <a:solidFill>
                <a:srgbClr val="FF0000"/>
              </a:solidFill>
            </a:endParaRPr>
          </a:p>
        </p:txBody>
      </p:sp>
      <p:pic>
        <p:nvPicPr>
          <p:cNvPr id="2" name="Picture 1"/>
          <p:cNvPicPr>
            <a:picLocks noChangeAspect="1"/>
          </p:cNvPicPr>
          <p:nvPr/>
        </p:nvPicPr>
        <p:blipFill>
          <a:blip r:embed="rId2"/>
          <a:stretch>
            <a:fillRect/>
          </a:stretch>
        </p:blipFill>
        <p:spPr>
          <a:xfrm>
            <a:off x="674068" y="1690688"/>
            <a:ext cx="7067895" cy="3360814"/>
          </a:xfrm>
          <a:prstGeom prst="rect">
            <a:avLst/>
          </a:prstGeom>
        </p:spPr>
      </p:pic>
    </p:spTree>
    <p:extLst>
      <p:ext uri="{BB962C8B-B14F-4D97-AF65-F5344CB8AC3E}">
        <p14:creationId xmlns:p14="http://schemas.microsoft.com/office/powerpoint/2010/main" val="237339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Module 29 Questions</a:t>
            </a:r>
            <a:endParaRPr lang="en-AU" dirty="0"/>
          </a:p>
        </p:txBody>
      </p:sp>
      <p:sp>
        <p:nvSpPr>
          <p:cNvPr id="6" name="Content Placeholder 5"/>
          <p:cNvSpPr>
            <a:spLocks noGrp="1"/>
          </p:cNvSpPr>
          <p:nvPr>
            <p:ph idx="1"/>
          </p:nvPr>
        </p:nvSpPr>
        <p:spPr/>
        <p:txBody>
          <a:bodyPr/>
          <a:lstStyle/>
          <a:p>
            <a:endParaRPr lang="en-AU" dirty="0"/>
          </a:p>
        </p:txBody>
      </p:sp>
      <p:pic>
        <p:nvPicPr>
          <p:cNvPr id="2" name="Picture 1"/>
          <p:cNvPicPr>
            <a:picLocks noChangeAspect="1"/>
          </p:cNvPicPr>
          <p:nvPr/>
        </p:nvPicPr>
        <p:blipFill>
          <a:blip r:embed="rId2"/>
          <a:stretch>
            <a:fillRect/>
          </a:stretch>
        </p:blipFill>
        <p:spPr>
          <a:xfrm>
            <a:off x="189358" y="1296026"/>
            <a:ext cx="7600575" cy="2517691"/>
          </a:xfrm>
          <a:prstGeom prst="rect">
            <a:avLst/>
          </a:prstGeom>
        </p:spPr>
      </p:pic>
      <p:sp>
        <p:nvSpPr>
          <p:cNvPr id="7" name="Content Placeholder 5"/>
          <p:cNvSpPr txBox="1">
            <a:spLocks/>
          </p:cNvSpPr>
          <p:nvPr/>
        </p:nvSpPr>
        <p:spPr>
          <a:xfrm>
            <a:off x="8184994" y="1825625"/>
            <a:ext cx="316880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solidFill>
                  <a:srgbClr val="FF0000"/>
                </a:solidFill>
              </a:rPr>
              <a:t>Answer: b</a:t>
            </a:r>
          </a:p>
          <a:p>
            <a:r>
              <a:rPr lang="en-AU" dirty="0" smtClean="0">
                <a:solidFill>
                  <a:srgbClr val="FF0000"/>
                </a:solidFill>
              </a:rPr>
              <a:t>Fisher Effect:</a:t>
            </a:r>
          </a:p>
          <a:p>
            <a:r>
              <a:rPr lang="en-AU" dirty="0" smtClean="0">
                <a:solidFill>
                  <a:srgbClr val="FF0000"/>
                </a:solidFill>
              </a:rPr>
              <a:t>Real Interest = Nominal – Inflation</a:t>
            </a:r>
          </a:p>
        </p:txBody>
      </p:sp>
    </p:spTree>
    <p:extLst>
      <p:ext uri="{BB962C8B-B14F-4D97-AF65-F5344CB8AC3E}">
        <p14:creationId xmlns:p14="http://schemas.microsoft.com/office/powerpoint/2010/main" val="70231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Module 29 Questions</a:t>
            </a:r>
            <a:endParaRPr lang="en-AU" dirty="0"/>
          </a:p>
        </p:txBody>
      </p:sp>
      <p:sp>
        <p:nvSpPr>
          <p:cNvPr id="6" name="Content Placeholder 5"/>
          <p:cNvSpPr>
            <a:spLocks noGrp="1"/>
          </p:cNvSpPr>
          <p:nvPr>
            <p:ph idx="1"/>
          </p:nvPr>
        </p:nvSpPr>
        <p:spPr/>
        <p:txBody>
          <a:bodyPr/>
          <a:lstStyle/>
          <a:p>
            <a:endParaRPr lang="en-AU" dirty="0"/>
          </a:p>
        </p:txBody>
      </p:sp>
      <p:pic>
        <p:nvPicPr>
          <p:cNvPr id="2" name="Picture 1"/>
          <p:cNvPicPr>
            <a:picLocks noChangeAspect="1"/>
          </p:cNvPicPr>
          <p:nvPr/>
        </p:nvPicPr>
        <p:blipFill>
          <a:blip r:embed="rId2"/>
          <a:stretch>
            <a:fillRect/>
          </a:stretch>
        </p:blipFill>
        <p:spPr>
          <a:xfrm>
            <a:off x="327053" y="1516566"/>
            <a:ext cx="7662776" cy="1855451"/>
          </a:xfrm>
          <a:prstGeom prst="rect">
            <a:avLst/>
          </a:prstGeom>
        </p:spPr>
      </p:pic>
      <p:pic>
        <p:nvPicPr>
          <p:cNvPr id="3" name="Picture 2"/>
          <p:cNvPicPr>
            <a:picLocks noChangeAspect="1"/>
          </p:cNvPicPr>
          <p:nvPr/>
        </p:nvPicPr>
        <p:blipFill>
          <a:blip r:embed="rId3"/>
          <a:stretch>
            <a:fillRect/>
          </a:stretch>
        </p:blipFill>
        <p:spPr>
          <a:xfrm>
            <a:off x="646286" y="3204021"/>
            <a:ext cx="5885322" cy="1594545"/>
          </a:xfrm>
          <a:prstGeom prst="rect">
            <a:avLst/>
          </a:prstGeom>
        </p:spPr>
      </p:pic>
      <p:sp>
        <p:nvSpPr>
          <p:cNvPr id="7" name="Content Placeholder 5"/>
          <p:cNvSpPr txBox="1">
            <a:spLocks/>
          </p:cNvSpPr>
          <p:nvPr/>
        </p:nvSpPr>
        <p:spPr>
          <a:xfrm>
            <a:off x="8184994" y="1825625"/>
            <a:ext cx="316880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solidFill>
                  <a:srgbClr val="FF0000"/>
                </a:solidFill>
              </a:rPr>
              <a:t>Answer: b</a:t>
            </a:r>
          </a:p>
          <a:p>
            <a:r>
              <a:rPr lang="en-AU" dirty="0" smtClean="0">
                <a:solidFill>
                  <a:srgbClr val="FF0000"/>
                </a:solidFill>
              </a:rPr>
              <a:t>More business opportunities make businesses more likely to invest, which in many cases will require borrowing.</a:t>
            </a:r>
            <a:endParaRPr lang="en-AU" dirty="0">
              <a:solidFill>
                <a:srgbClr val="FF0000"/>
              </a:solidFill>
            </a:endParaRPr>
          </a:p>
        </p:txBody>
      </p:sp>
    </p:spTree>
    <p:extLst>
      <p:ext uri="{BB962C8B-B14F-4D97-AF65-F5344CB8AC3E}">
        <p14:creationId xmlns:p14="http://schemas.microsoft.com/office/powerpoint/2010/main" val="363435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Module 29 Questions</a:t>
            </a:r>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722880" y="1945358"/>
            <a:ext cx="6292533" cy="2448221"/>
          </a:xfrm>
          <a:prstGeom prst="rect">
            <a:avLst/>
          </a:prstGeom>
        </p:spPr>
      </p:pic>
      <p:sp>
        <p:nvSpPr>
          <p:cNvPr id="5" name="Content Placeholder 5"/>
          <p:cNvSpPr txBox="1">
            <a:spLocks/>
          </p:cNvSpPr>
          <p:nvPr/>
        </p:nvSpPr>
        <p:spPr>
          <a:xfrm>
            <a:off x="8184994" y="1825625"/>
            <a:ext cx="3168805"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solidFill>
                  <a:srgbClr val="FF0000"/>
                </a:solidFill>
              </a:rPr>
              <a:t>Answer: C</a:t>
            </a:r>
          </a:p>
          <a:p>
            <a:r>
              <a:rPr lang="en-AU" dirty="0" smtClean="0">
                <a:solidFill>
                  <a:srgbClr val="FF0000"/>
                </a:solidFill>
              </a:rPr>
              <a:t>Private savings are part of the supply of loanable funds. This means households. The government and foreigners can also save in the loanable funds market.</a:t>
            </a:r>
            <a:endParaRPr lang="en-AU" dirty="0">
              <a:solidFill>
                <a:srgbClr val="FF0000"/>
              </a:solidFill>
            </a:endParaRPr>
          </a:p>
        </p:txBody>
      </p:sp>
    </p:spTree>
    <p:extLst>
      <p:ext uri="{BB962C8B-B14F-4D97-AF65-F5344CB8AC3E}">
        <p14:creationId xmlns:p14="http://schemas.microsoft.com/office/powerpoint/2010/main" val="146243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Module 29 Questions</a:t>
            </a:r>
            <a:endParaRPr lang="en-AU" dirty="0"/>
          </a:p>
        </p:txBody>
      </p:sp>
      <p:sp>
        <p:nvSpPr>
          <p:cNvPr id="3" name="Content Placeholder 2"/>
          <p:cNvSpPr>
            <a:spLocks noGrp="1"/>
          </p:cNvSpPr>
          <p:nvPr>
            <p:ph idx="1"/>
          </p:nvPr>
        </p:nvSpPr>
        <p:spPr/>
        <p:txBody>
          <a:bodyPr/>
          <a:lstStyle/>
          <a:p>
            <a:endParaRPr lang="en-AU"/>
          </a:p>
        </p:txBody>
      </p:sp>
      <p:pic>
        <p:nvPicPr>
          <p:cNvPr id="5" name="Picture 4"/>
          <p:cNvPicPr>
            <a:picLocks noChangeAspect="1"/>
          </p:cNvPicPr>
          <p:nvPr/>
        </p:nvPicPr>
        <p:blipFill>
          <a:blip r:embed="rId2"/>
          <a:stretch>
            <a:fillRect/>
          </a:stretch>
        </p:blipFill>
        <p:spPr>
          <a:xfrm>
            <a:off x="568712" y="1422277"/>
            <a:ext cx="7022921" cy="2549724"/>
          </a:xfrm>
          <a:prstGeom prst="rect">
            <a:avLst/>
          </a:prstGeom>
        </p:spPr>
      </p:pic>
      <p:sp>
        <p:nvSpPr>
          <p:cNvPr id="6" name="Content Placeholder 5"/>
          <p:cNvSpPr txBox="1">
            <a:spLocks/>
          </p:cNvSpPr>
          <p:nvPr/>
        </p:nvSpPr>
        <p:spPr>
          <a:xfrm>
            <a:off x="7092176" y="1825625"/>
            <a:ext cx="4261624"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solidFill>
                  <a:srgbClr val="FF0000"/>
                </a:solidFill>
              </a:rPr>
              <a:t>Answer: A</a:t>
            </a:r>
          </a:p>
          <a:p>
            <a:r>
              <a:rPr lang="en-AU" dirty="0" smtClean="0">
                <a:solidFill>
                  <a:srgbClr val="FF0000"/>
                </a:solidFill>
              </a:rPr>
              <a:t>Expected means what people predict. Because people cannot completely accurately predict the future, it may differ from the actual real interest rates. </a:t>
            </a:r>
          </a:p>
          <a:p>
            <a:r>
              <a:rPr lang="en-AU" dirty="0" smtClean="0">
                <a:solidFill>
                  <a:srgbClr val="FF0000"/>
                </a:solidFill>
              </a:rPr>
              <a:t>Note: the same is true for expected inflation – it is what is predicted but may not be correct. </a:t>
            </a:r>
          </a:p>
        </p:txBody>
      </p:sp>
    </p:spTree>
    <p:extLst>
      <p:ext uri="{BB962C8B-B14F-4D97-AF65-F5344CB8AC3E}">
        <p14:creationId xmlns:p14="http://schemas.microsoft.com/office/powerpoint/2010/main" val="111415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Module 29 Questions</a:t>
            </a:r>
            <a:endParaRPr lang="en-AU" dirty="0"/>
          </a:p>
        </p:txBody>
      </p:sp>
      <p:sp>
        <p:nvSpPr>
          <p:cNvPr id="3" name="Content Placeholder 2"/>
          <p:cNvSpPr>
            <a:spLocks noGrp="1"/>
          </p:cNvSpPr>
          <p:nvPr>
            <p:ph idx="1"/>
          </p:nvPr>
        </p:nvSpPr>
        <p:spPr/>
        <p:txBody>
          <a:bodyPr/>
          <a:lstStyle/>
          <a:p>
            <a:endParaRPr lang="en-AU" dirty="0"/>
          </a:p>
        </p:txBody>
      </p:sp>
      <p:pic>
        <p:nvPicPr>
          <p:cNvPr id="4" name="Picture 3"/>
          <p:cNvPicPr/>
          <p:nvPr/>
        </p:nvPicPr>
        <p:blipFill>
          <a:blip r:embed="rId2"/>
          <a:stretch>
            <a:fillRect/>
          </a:stretch>
        </p:blipFill>
        <p:spPr>
          <a:xfrm>
            <a:off x="245675" y="1322956"/>
            <a:ext cx="5954403" cy="2121287"/>
          </a:xfrm>
          <a:prstGeom prst="rect">
            <a:avLst/>
          </a:prstGeom>
        </p:spPr>
      </p:pic>
      <p:pic>
        <p:nvPicPr>
          <p:cNvPr id="5" name="Picture 4"/>
          <p:cNvPicPr>
            <a:picLocks noChangeAspect="1"/>
          </p:cNvPicPr>
          <p:nvPr/>
        </p:nvPicPr>
        <p:blipFill>
          <a:blip r:embed="rId3"/>
          <a:stretch>
            <a:fillRect/>
          </a:stretch>
        </p:blipFill>
        <p:spPr>
          <a:xfrm>
            <a:off x="5899015" y="2888728"/>
            <a:ext cx="5454785" cy="3790904"/>
          </a:xfrm>
          <a:prstGeom prst="rect">
            <a:avLst/>
          </a:prstGeom>
        </p:spPr>
      </p:pic>
    </p:spTree>
    <p:extLst>
      <p:ext uri="{BB962C8B-B14F-4D97-AF65-F5344CB8AC3E}">
        <p14:creationId xmlns:p14="http://schemas.microsoft.com/office/powerpoint/2010/main" val="83550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Module 29 Questions</a:t>
            </a:r>
            <a:endParaRPr lang="en-AU" dirty="0"/>
          </a:p>
        </p:txBody>
      </p:sp>
      <p:sp>
        <p:nvSpPr>
          <p:cNvPr id="3" name="Content Placeholder 2"/>
          <p:cNvSpPr>
            <a:spLocks noGrp="1"/>
          </p:cNvSpPr>
          <p:nvPr>
            <p:ph idx="1"/>
          </p:nvPr>
        </p:nvSpPr>
        <p:spPr/>
        <p:txBody>
          <a:bodyPr/>
          <a:lstStyle/>
          <a:p>
            <a:endParaRPr lang="en-AU"/>
          </a:p>
        </p:txBody>
      </p:sp>
      <p:pic>
        <p:nvPicPr>
          <p:cNvPr id="4" name="Picture 3"/>
          <p:cNvPicPr/>
          <p:nvPr/>
        </p:nvPicPr>
        <p:blipFill>
          <a:blip r:embed="rId2"/>
          <a:stretch>
            <a:fillRect/>
          </a:stretch>
        </p:blipFill>
        <p:spPr>
          <a:xfrm>
            <a:off x="551984" y="1562796"/>
            <a:ext cx="6038385" cy="2607759"/>
          </a:xfrm>
          <a:prstGeom prst="rect">
            <a:avLst/>
          </a:prstGeom>
        </p:spPr>
      </p:pic>
      <p:pic>
        <p:nvPicPr>
          <p:cNvPr id="5" name="Picture 4"/>
          <p:cNvPicPr>
            <a:picLocks noChangeAspect="1"/>
          </p:cNvPicPr>
          <p:nvPr/>
        </p:nvPicPr>
        <p:blipFill>
          <a:blip r:embed="rId3"/>
          <a:stretch>
            <a:fillRect/>
          </a:stretch>
        </p:blipFill>
        <p:spPr>
          <a:xfrm>
            <a:off x="541274" y="4170555"/>
            <a:ext cx="6049095" cy="2552508"/>
          </a:xfrm>
          <a:prstGeom prst="rect">
            <a:avLst/>
          </a:prstGeom>
        </p:spPr>
      </p:pic>
    </p:spTree>
    <p:extLst>
      <p:ext uri="{BB962C8B-B14F-4D97-AF65-F5344CB8AC3E}">
        <p14:creationId xmlns:p14="http://schemas.microsoft.com/office/powerpoint/2010/main" val="51739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Monetary Policy Effect on the Market for Loanable Funds</a:t>
            </a:r>
            <a:endParaRPr lang="en-AU" dirty="0"/>
          </a:p>
        </p:txBody>
      </p:sp>
      <p:sp>
        <p:nvSpPr>
          <p:cNvPr id="4" name="Text Placeholder 3"/>
          <p:cNvSpPr>
            <a:spLocks noGrp="1"/>
          </p:cNvSpPr>
          <p:nvPr>
            <p:ph type="body" idx="1"/>
          </p:nvPr>
        </p:nvSpPr>
        <p:spPr/>
        <p:txBody>
          <a:bodyPr/>
          <a:lstStyle/>
          <a:p>
            <a:endParaRPr lang="en-AU"/>
          </a:p>
        </p:txBody>
      </p:sp>
    </p:spTree>
    <p:extLst>
      <p:ext uri="{BB962C8B-B14F-4D97-AF65-F5344CB8AC3E}">
        <p14:creationId xmlns:p14="http://schemas.microsoft.com/office/powerpoint/2010/main" val="8654867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1218" y="57451"/>
            <a:ext cx="7173982" cy="674070"/>
          </a:xfrm>
        </p:spPr>
        <p:txBody>
          <a:bodyPr>
            <a:normAutofit fontScale="90000"/>
          </a:bodyPr>
          <a:lstStyle/>
          <a:p>
            <a:r>
              <a:rPr lang="en-US" dirty="0" smtClean="0"/>
              <a:t>Expansionary Monetary Policy</a:t>
            </a:r>
            <a:endParaRPr lang="en-US" dirty="0"/>
          </a:p>
        </p:txBody>
      </p:sp>
      <p:sp>
        <p:nvSpPr>
          <p:cNvPr id="8" name="Content Placeholder 7"/>
          <p:cNvSpPr>
            <a:spLocks noGrp="1"/>
          </p:cNvSpPr>
          <p:nvPr>
            <p:ph idx="1"/>
          </p:nvPr>
        </p:nvSpPr>
        <p:spPr>
          <a:xfrm>
            <a:off x="367745" y="5083277"/>
            <a:ext cx="5551791" cy="1538904"/>
          </a:xfrm>
        </p:spPr>
        <p:txBody>
          <a:bodyPr>
            <a:normAutofit fontScale="85000" lnSpcReduction="20000"/>
          </a:bodyPr>
          <a:lstStyle/>
          <a:p>
            <a:r>
              <a:rPr lang="en-US" dirty="0" smtClean="0"/>
              <a:t>The increase in money held in the money market for transactions means people will spend more, leading to higher incomes and so </a:t>
            </a:r>
            <a:r>
              <a:rPr lang="en-US" dirty="0" smtClean="0">
                <a:solidFill>
                  <a:srgbClr val="00B0F0"/>
                </a:solidFill>
              </a:rPr>
              <a:t>more money to save</a:t>
            </a:r>
            <a:r>
              <a:rPr lang="en-US" dirty="0" smtClean="0"/>
              <a:t>, </a:t>
            </a:r>
            <a:r>
              <a:rPr lang="en-US" dirty="0" smtClean="0">
                <a:solidFill>
                  <a:srgbClr val="00B0F0"/>
                </a:solidFill>
              </a:rPr>
              <a:t>increasing the </a:t>
            </a:r>
            <a:r>
              <a:rPr lang="en-US" dirty="0" err="1" smtClean="0">
                <a:solidFill>
                  <a:srgbClr val="00B0F0"/>
                </a:solidFill>
              </a:rPr>
              <a:t>Supply</a:t>
            </a:r>
            <a:r>
              <a:rPr lang="en-US" baseline="-25000" dirty="0" err="1" smtClean="0">
                <a:solidFill>
                  <a:srgbClr val="00B0F0"/>
                </a:solidFill>
              </a:rPr>
              <a:t>LoanableFunds</a:t>
            </a:r>
            <a:r>
              <a:rPr lang="en-US" dirty="0"/>
              <a:t>.</a:t>
            </a:r>
          </a:p>
        </p:txBody>
      </p:sp>
      <p:pic>
        <p:nvPicPr>
          <p:cNvPr id="10" name="Picture 9"/>
          <p:cNvPicPr>
            <a:picLocks noChangeAspect="1"/>
          </p:cNvPicPr>
          <p:nvPr/>
        </p:nvPicPr>
        <p:blipFill>
          <a:blip r:embed="rId2"/>
          <a:stretch>
            <a:fillRect/>
          </a:stretch>
        </p:blipFill>
        <p:spPr>
          <a:xfrm>
            <a:off x="7049730" y="731521"/>
            <a:ext cx="4758813" cy="3905392"/>
          </a:xfrm>
          <a:prstGeom prst="rect">
            <a:avLst/>
          </a:prstGeom>
        </p:spPr>
      </p:pic>
      <p:pic>
        <p:nvPicPr>
          <p:cNvPr id="11" name="Picture 10"/>
          <p:cNvPicPr>
            <a:picLocks noChangeAspect="1"/>
          </p:cNvPicPr>
          <p:nvPr/>
        </p:nvPicPr>
        <p:blipFill>
          <a:blip r:embed="rId3"/>
          <a:stretch>
            <a:fillRect/>
          </a:stretch>
        </p:blipFill>
        <p:spPr>
          <a:xfrm>
            <a:off x="367745" y="1405591"/>
            <a:ext cx="5036769" cy="3555367"/>
          </a:xfrm>
          <a:prstGeom prst="rect">
            <a:avLst/>
          </a:prstGeom>
        </p:spPr>
      </p:pic>
      <p:sp>
        <p:nvSpPr>
          <p:cNvPr id="12" name="TextBox 11"/>
          <p:cNvSpPr txBox="1"/>
          <p:nvPr/>
        </p:nvSpPr>
        <p:spPr>
          <a:xfrm>
            <a:off x="278675" y="731521"/>
            <a:ext cx="6426926" cy="646331"/>
          </a:xfrm>
          <a:prstGeom prst="rect">
            <a:avLst/>
          </a:prstGeom>
          <a:noFill/>
        </p:spPr>
        <p:txBody>
          <a:bodyPr wrap="square" rtlCol="0">
            <a:spAutoFit/>
          </a:bodyPr>
          <a:lstStyle/>
          <a:p>
            <a:r>
              <a:rPr lang="en-US" dirty="0" smtClean="0"/>
              <a:t>What happens in the fund when there is expansionary monetary policy in the money markets?</a:t>
            </a:r>
            <a:endParaRPr lang="en-US" dirty="0"/>
          </a:p>
        </p:txBody>
      </p:sp>
      <p:sp>
        <p:nvSpPr>
          <p:cNvPr id="3" name="TextBox 2"/>
          <p:cNvSpPr txBox="1"/>
          <p:nvPr/>
        </p:nvSpPr>
        <p:spPr>
          <a:xfrm>
            <a:off x="6705601" y="167148"/>
            <a:ext cx="5279922" cy="646331"/>
          </a:xfrm>
          <a:prstGeom prst="rect">
            <a:avLst/>
          </a:prstGeom>
          <a:noFill/>
        </p:spPr>
        <p:txBody>
          <a:bodyPr wrap="square" rtlCol="0">
            <a:spAutoFit/>
          </a:bodyPr>
          <a:lstStyle/>
          <a:p>
            <a:r>
              <a:rPr lang="en-AU" dirty="0" smtClean="0"/>
              <a:t>Revision: The effects of MP on the rest of the economy:</a:t>
            </a:r>
            <a:endParaRPr lang="en-AU" dirty="0"/>
          </a:p>
        </p:txBody>
      </p:sp>
      <p:sp>
        <p:nvSpPr>
          <p:cNvPr id="2" name="TextBox 1"/>
          <p:cNvSpPr txBox="1"/>
          <p:nvPr/>
        </p:nvSpPr>
        <p:spPr>
          <a:xfrm>
            <a:off x="6316098" y="4702799"/>
            <a:ext cx="5120640" cy="923330"/>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a:solidFill>
                  <a:srgbClr val="FF0000"/>
                </a:solidFill>
              </a:rPr>
              <a:t>↑</a:t>
            </a:r>
            <a:r>
              <a:rPr lang="en-AU" dirty="0" smtClean="0">
                <a:solidFill>
                  <a:srgbClr val="FF0000"/>
                </a:solidFill>
              </a:rPr>
              <a:t>MS→</a:t>
            </a:r>
            <a:r>
              <a:rPr lang="en-AU" dirty="0">
                <a:solidFill>
                  <a:srgbClr val="FF0000"/>
                </a:solidFill>
              </a:rPr>
              <a:t>↑</a:t>
            </a:r>
            <a:r>
              <a:rPr lang="en-AU" dirty="0" smtClean="0">
                <a:solidFill>
                  <a:srgbClr val="FF0000"/>
                </a:solidFill>
              </a:rPr>
              <a:t>C,→</a:t>
            </a:r>
            <a:r>
              <a:rPr lang="en-AU" dirty="0">
                <a:solidFill>
                  <a:srgbClr val="FF0000"/>
                </a:solidFill>
              </a:rPr>
              <a:t>↑</a:t>
            </a:r>
            <a:r>
              <a:rPr lang="en-AU" dirty="0" smtClean="0">
                <a:solidFill>
                  <a:srgbClr val="FF0000"/>
                </a:solidFill>
              </a:rPr>
              <a:t>AD→</a:t>
            </a:r>
            <a:r>
              <a:rPr lang="en-AU" dirty="0">
                <a:solidFill>
                  <a:srgbClr val="FF0000"/>
                </a:solidFill>
              </a:rPr>
              <a:t>↑</a:t>
            </a:r>
            <a:r>
              <a:rPr lang="en-AU" dirty="0" smtClean="0">
                <a:solidFill>
                  <a:srgbClr val="FF0000"/>
                </a:solidFill>
              </a:rPr>
              <a:t>RGDP→</a:t>
            </a:r>
            <a:r>
              <a:rPr lang="en-AU" dirty="0">
                <a:solidFill>
                  <a:srgbClr val="FF0000"/>
                </a:solidFill>
              </a:rPr>
              <a:t>↑</a:t>
            </a:r>
            <a:r>
              <a:rPr lang="en-AU" dirty="0" smtClean="0">
                <a:solidFill>
                  <a:srgbClr val="FF0000"/>
                </a:solidFill>
              </a:rPr>
              <a:t>Wealth→</a:t>
            </a:r>
            <a:r>
              <a:rPr lang="en-AU" dirty="0">
                <a:solidFill>
                  <a:srgbClr val="FF0000"/>
                </a:solidFill>
              </a:rPr>
              <a:t>↑</a:t>
            </a:r>
            <a:r>
              <a:rPr lang="en-AU" dirty="0" err="1" smtClean="0">
                <a:solidFill>
                  <a:srgbClr val="FF0000"/>
                </a:solidFill>
              </a:rPr>
              <a:t>Saving→S</a:t>
            </a:r>
            <a:r>
              <a:rPr lang="en-AU" baseline="-25000" dirty="0" err="1" smtClean="0">
                <a:solidFill>
                  <a:srgbClr val="FF0000"/>
                </a:solidFill>
              </a:rPr>
              <a:t>LF</a:t>
            </a:r>
            <a:r>
              <a:rPr lang="en-AU" dirty="0" smtClean="0">
                <a:solidFill>
                  <a:srgbClr val="FF0000"/>
                </a:solidFill>
              </a:rPr>
              <a:t>↑</a:t>
            </a:r>
            <a:endParaRPr lang="en-AU" dirty="0">
              <a:solidFill>
                <a:srgbClr val="FF0000"/>
              </a:solidFill>
            </a:endParaRPr>
          </a:p>
        </p:txBody>
      </p:sp>
      <p:sp>
        <p:nvSpPr>
          <p:cNvPr id="13" name="TextBox 12"/>
          <p:cNvSpPr txBox="1"/>
          <p:nvPr/>
        </p:nvSpPr>
        <p:spPr>
          <a:xfrm>
            <a:off x="5408547" y="5559862"/>
            <a:ext cx="5716355" cy="1323439"/>
          </a:xfrm>
          <a:prstGeom prst="rect">
            <a:avLst/>
          </a:prstGeom>
          <a:solidFill>
            <a:schemeClr val="accent1">
              <a:lumMod val="20000"/>
              <a:lumOff val="80000"/>
            </a:schemeClr>
          </a:solidFill>
        </p:spPr>
        <p:txBody>
          <a:bodyPr wrap="square" rtlCol="0">
            <a:spAutoFit/>
          </a:bodyPr>
          <a:lstStyle/>
          <a:p>
            <a:r>
              <a:rPr lang="en-AU" sz="2000" dirty="0" smtClean="0"/>
              <a:t>Note: The reason that spending is connected to incomes is based on the spending multiplier and the concept that ‘one person’s spending is another person’s income’ from Unit 3. </a:t>
            </a:r>
            <a:endParaRPr lang="en-AU" sz="2000" dirty="0"/>
          </a:p>
        </p:txBody>
      </p:sp>
    </p:spTree>
    <p:extLst>
      <p:ext uri="{BB962C8B-B14F-4D97-AF65-F5344CB8AC3E}">
        <p14:creationId xmlns:p14="http://schemas.microsoft.com/office/powerpoint/2010/main" val="27972151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1008940" y="304364"/>
            <a:ext cx="10174120" cy="6249272"/>
          </a:xfrm>
          <a:prstGeom prst="rect">
            <a:avLst/>
          </a:prstGeom>
        </p:spPr>
      </p:pic>
    </p:spTree>
    <p:extLst>
      <p:ext uri="{BB962C8B-B14F-4D97-AF65-F5344CB8AC3E}">
        <p14:creationId xmlns:p14="http://schemas.microsoft.com/office/powerpoint/2010/main" val="2120901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5154" y="336177"/>
            <a:ext cx="6131858" cy="806824"/>
          </a:xfrm>
        </p:spPr>
        <p:txBody>
          <a:bodyPr>
            <a:normAutofit fontScale="90000"/>
          </a:bodyPr>
          <a:lstStyle/>
          <a:p>
            <a:r>
              <a:rPr lang="en-US" dirty="0" smtClean="0"/>
              <a:t>Demand for Loanable Funds</a:t>
            </a:r>
            <a:endParaRPr lang="en-US" dirty="0"/>
          </a:p>
        </p:txBody>
      </p:sp>
      <p:sp>
        <p:nvSpPr>
          <p:cNvPr id="9" name="Content Placeholder 8"/>
          <p:cNvSpPr>
            <a:spLocks noGrp="1"/>
          </p:cNvSpPr>
          <p:nvPr>
            <p:ph idx="1"/>
          </p:nvPr>
        </p:nvSpPr>
        <p:spPr>
          <a:xfrm>
            <a:off x="215153" y="1325708"/>
            <a:ext cx="6322917" cy="3551091"/>
          </a:xfrm>
        </p:spPr>
        <p:txBody>
          <a:bodyPr>
            <a:normAutofit fontScale="40000" lnSpcReduction="20000"/>
          </a:bodyPr>
          <a:lstStyle/>
          <a:p>
            <a:r>
              <a:rPr lang="en-US" sz="5100" dirty="0" smtClean="0"/>
              <a:t>The </a:t>
            </a:r>
            <a:r>
              <a:rPr lang="en-US" sz="5100" dirty="0">
                <a:solidFill>
                  <a:srgbClr val="00B0F0"/>
                </a:solidFill>
              </a:rPr>
              <a:t>demand </a:t>
            </a:r>
            <a:r>
              <a:rPr lang="en-US" sz="5100" dirty="0" smtClean="0">
                <a:solidFill>
                  <a:srgbClr val="00B0F0"/>
                </a:solidFill>
              </a:rPr>
              <a:t>for </a:t>
            </a:r>
            <a:r>
              <a:rPr lang="en-US" sz="5100" dirty="0">
                <a:solidFill>
                  <a:srgbClr val="00B0F0"/>
                </a:solidFill>
              </a:rPr>
              <a:t>loanable funds </a:t>
            </a:r>
            <a:r>
              <a:rPr lang="en-US" sz="5100" dirty="0"/>
              <a:t>is determined by businesses and </a:t>
            </a:r>
            <a:r>
              <a:rPr lang="en-US" sz="5100" dirty="0" smtClean="0"/>
              <a:t>households and governments who wish to </a:t>
            </a:r>
            <a:r>
              <a:rPr lang="en-US" sz="5100" dirty="0" smtClean="0">
                <a:solidFill>
                  <a:srgbClr val="00B0F0"/>
                </a:solidFill>
              </a:rPr>
              <a:t>borrow money/funds </a:t>
            </a:r>
            <a:r>
              <a:rPr lang="en-US" sz="5100" dirty="0" smtClean="0"/>
              <a:t>for various reasons.</a:t>
            </a:r>
          </a:p>
          <a:p>
            <a:pPr lvl="1"/>
            <a:r>
              <a:rPr lang="en-US" sz="4700" dirty="0" smtClean="0">
                <a:solidFill>
                  <a:srgbClr val="00B0F0"/>
                </a:solidFill>
              </a:rPr>
              <a:t>Consumers</a:t>
            </a:r>
            <a:r>
              <a:rPr lang="en-US" sz="4700" dirty="0" smtClean="0"/>
              <a:t>: </a:t>
            </a:r>
            <a:r>
              <a:rPr lang="en-US" sz="4700" dirty="0" err="1" smtClean="0"/>
              <a:t>eg</a:t>
            </a:r>
            <a:r>
              <a:rPr lang="en-US" sz="4700" dirty="0" smtClean="0"/>
              <a:t>. Loan for a house (</a:t>
            </a:r>
            <a:r>
              <a:rPr lang="en-US" sz="4700" dirty="0" err="1" smtClean="0"/>
              <a:t>mortage</a:t>
            </a:r>
            <a:r>
              <a:rPr lang="en-US" sz="4700" dirty="0" smtClean="0"/>
              <a:t>)</a:t>
            </a:r>
          </a:p>
          <a:p>
            <a:pPr lvl="1"/>
            <a:r>
              <a:rPr lang="en-US" sz="4700" dirty="0" smtClean="0">
                <a:solidFill>
                  <a:srgbClr val="00B0F0"/>
                </a:solidFill>
              </a:rPr>
              <a:t>Businesses</a:t>
            </a:r>
            <a:r>
              <a:rPr lang="en-US" sz="4700" dirty="0" smtClean="0"/>
              <a:t>: Loan for investment in equipment, expansion, start a business (business loan)</a:t>
            </a:r>
          </a:p>
          <a:p>
            <a:pPr lvl="1"/>
            <a:r>
              <a:rPr lang="en-US" sz="4700" dirty="0" smtClean="0">
                <a:solidFill>
                  <a:srgbClr val="00B0F0"/>
                </a:solidFill>
              </a:rPr>
              <a:t>Government</a:t>
            </a:r>
            <a:r>
              <a:rPr lang="en-US" sz="4700" dirty="0" smtClean="0"/>
              <a:t>: Infrastructure spending, Education etc. (bonds) </a:t>
            </a:r>
          </a:p>
          <a:p>
            <a:r>
              <a:rPr lang="en-US" sz="5100" dirty="0" smtClean="0"/>
              <a:t>The </a:t>
            </a:r>
            <a:r>
              <a:rPr lang="en-US" sz="5100" dirty="0" smtClean="0">
                <a:solidFill>
                  <a:srgbClr val="00B050"/>
                </a:solidFill>
              </a:rPr>
              <a:t>cost of borrowing </a:t>
            </a:r>
            <a:r>
              <a:rPr lang="en-US" sz="5100" dirty="0" smtClean="0"/>
              <a:t>is the </a:t>
            </a:r>
            <a:r>
              <a:rPr lang="en-US" sz="5100" dirty="0" smtClean="0">
                <a:solidFill>
                  <a:srgbClr val="00B050"/>
                </a:solidFill>
              </a:rPr>
              <a:t>interest rate</a:t>
            </a:r>
            <a:r>
              <a:rPr lang="en-US" sz="5100" dirty="0" smtClean="0"/>
              <a:t>. </a:t>
            </a:r>
          </a:p>
          <a:p>
            <a:pPr lvl="1"/>
            <a:r>
              <a:rPr lang="en-US" sz="3800" dirty="0" smtClean="0"/>
              <a:t>A </a:t>
            </a:r>
            <a:r>
              <a:rPr lang="en-US" sz="3800" dirty="0" smtClean="0">
                <a:solidFill>
                  <a:srgbClr val="9C5BCD"/>
                </a:solidFill>
              </a:rPr>
              <a:t>high interest rate </a:t>
            </a:r>
            <a:r>
              <a:rPr lang="en-US" sz="3800" dirty="0" smtClean="0"/>
              <a:t>means a higher the cost of borrowing, the </a:t>
            </a:r>
            <a:r>
              <a:rPr lang="en-US" sz="3800" dirty="0" smtClean="0">
                <a:solidFill>
                  <a:srgbClr val="9C5BCD"/>
                </a:solidFill>
              </a:rPr>
              <a:t>lower the quantity of money </a:t>
            </a:r>
            <a:r>
              <a:rPr lang="en-US" sz="3800" dirty="0" smtClean="0"/>
              <a:t>that people will </a:t>
            </a:r>
            <a:r>
              <a:rPr lang="en-US" sz="3800" dirty="0" smtClean="0">
                <a:solidFill>
                  <a:srgbClr val="9C5BCD"/>
                </a:solidFill>
              </a:rPr>
              <a:t>borrow</a:t>
            </a:r>
            <a:r>
              <a:rPr lang="en-US" sz="3800" dirty="0" smtClean="0"/>
              <a:t>.</a:t>
            </a:r>
          </a:p>
          <a:p>
            <a:pPr lvl="1"/>
            <a:r>
              <a:rPr lang="en-US" sz="3800" dirty="0" smtClean="0"/>
              <a:t>The </a:t>
            </a:r>
            <a:r>
              <a:rPr lang="en-US" sz="3800" dirty="0" smtClean="0">
                <a:solidFill>
                  <a:schemeClr val="accent2">
                    <a:lumMod val="75000"/>
                  </a:schemeClr>
                </a:solidFill>
              </a:rPr>
              <a:t>lower the interest rate</a:t>
            </a:r>
            <a:r>
              <a:rPr lang="en-US" sz="3800" dirty="0" smtClean="0"/>
              <a:t>, the lower the cost of borrowing and so </a:t>
            </a:r>
            <a:r>
              <a:rPr lang="en-US" sz="3800" dirty="0" smtClean="0">
                <a:solidFill>
                  <a:schemeClr val="accent2">
                    <a:lumMod val="75000"/>
                  </a:schemeClr>
                </a:solidFill>
              </a:rPr>
              <a:t>a larger quantity of money </a:t>
            </a:r>
            <a:r>
              <a:rPr lang="en-US" sz="3800" dirty="0" smtClean="0"/>
              <a:t>will be </a:t>
            </a:r>
            <a:r>
              <a:rPr lang="en-US" sz="3800" dirty="0" smtClean="0">
                <a:solidFill>
                  <a:schemeClr val="accent2">
                    <a:lumMod val="75000"/>
                  </a:schemeClr>
                </a:solidFill>
              </a:rPr>
              <a:t>borrowed</a:t>
            </a:r>
            <a:r>
              <a:rPr lang="en-US" sz="3800" dirty="0" smtClean="0"/>
              <a:t>.</a:t>
            </a:r>
          </a:p>
          <a:p>
            <a:r>
              <a:rPr lang="en-US" sz="5100" dirty="0" smtClean="0"/>
              <a:t>We can notate </a:t>
            </a:r>
            <a:r>
              <a:rPr lang="en-US" sz="5100" dirty="0" smtClean="0">
                <a:solidFill>
                  <a:srgbClr val="0070C0"/>
                </a:solidFill>
              </a:rPr>
              <a:t>Demand for Loanable funds </a:t>
            </a:r>
            <a:r>
              <a:rPr lang="en-US" sz="5100" dirty="0" smtClean="0"/>
              <a:t>as </a:t>
            </a:r>
            <a:r>
              <a:rPr lang="en-US" sz="5100" dirty="0" smtClean="0">
                <a:solidFill>
                  <a:srgbClr val="0070C0"/>
                </a:solidFill>
              </a:rPr>
              <a:t>D</a:t>
            </a:r>
            <a:r>
              <a:rPr lang="en-US" sz="5100" baseline="-25000" dirty="0" smtClean="0">
                <a:solidFill>
                  <a:srgbClr val="0070C0"/>
                </a:solidFill>
              </a:rPr>
              <a:t>LF</a:t>
            </a:r>
            <a:endParaRPr lang="en-US" sz="5100" dirty="0" smtClean="0">
              <a:solidFill>
                <a:srgbClr val="0070C0"/>
              </a:solidFill>
            </a:endParaRPr>
          </a:p>
          <a:p>
            <a:pPr marL="384048" lvl="2" indent="0">
              <a:buNone/>
            </a:pPr>
            <a:endParaRPr lang="en-US" dirty="0" smtClean="0"/>
          </a:p>
          <a:p>
            <a:endParaRPr lang="en-US" dirty="0"/>
          </a:p>
        </p:txBody>
      </p:sp>
      <p:sp>
        <p:nvSpPr>
          <p:cNvPr id="5" name="Oval 4">
            <a:hlinkClick r:id="" action="ppaction://noaction"/>
          </p:cNvPr>
          <p:cNvSpPr/>
          <p:nvPr/>
        </p:nvSpPr>
        <p:spPr>
          <a:xfrm>
            <a:off x="0" y="0"/>
            <a:ext cx="413238" cy="44245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2"/>
          <a:stretch>
            <a:fillRect/>
          </a:stretch>
        </p:blipFill>
        <p:spPr>
          <a:xfrm>
            <a:off x="6221617" y="1176737"/>
            <a:ext cx="5858540" cy="5605002"/>
          </a:xfrm>
          <a:prstGeom prst="rect">
            <a:avLst/>
          </a:prstGeom>
        </p:spPr>
      </p:pic>
      <p:sp>
        <p:nvSpPr>
          <p:cNvPr id="3" name="Rectangle 2"/>
          <p:cNvSpPr/>
          <p:nvPr/>
        </p:nvSpPr>
        <p:spPr>
          <a:xfrm>
            <a:off x="259890" y="5006002"/>
            <a:ext cx="5723793" cy="1508105"/>
          </a:xfrm>
          <a:prstGeom prst="rect">
            <a:avLst/>
          </a:prstGeom>
          <a:solidFill>
            <a:schemeClr val="accent4">
              <a:lumMod val="20000"/>
              <a:lumOff val="80000"/>
            </a:schemeClr>
          </a:solidFill>
          <a:ln>
            <a:solidFill>
              <a:schemeClr val="tx1"/>
            </a:solidFill>
          </a:ln>
        </p:spPr>
        <p:txBody>
          <a:bodyPr wrap="square">
            <a:spAutoFit/>
          </a:bodyPr>
          <a:lstStyle/>
          <a:p>
            <a:r>
              <a:rPr lang="en-US" sz="2000" b="1" dirty="0"/>
              <a:t>Real Interest Rate</a:t>
            </a:r>
          </a:p>
          <a:p>
            <a:r>
              <a:rPr lang="en-US" dirty="0" smtClean="0"/>
              <a:t>The </a:t>
            </a:r>
            <a:r>
              <a:rPr lang="en-US" dirty="0" smtClean="0">
                <a:solidFill>
                  <a:srgbClr val="00B050"/>
                </a:solidFill>
              </a:rPr>
              <a:t>market for loanable funds </a:t>
            </a:r>
            <a:r>
              <a:rPr lang="en-US" dirty="0"/>
              <a:t>is more </a:t>
            </a:r>
            <a:r>
              <a:rPr lang="en-US" dirty="0">
                <a:solidFill>
                  <a:srgbClr val="00B050"/>
                </a:solidFill>
              </a:rPr>
              <a:t>long term</a:t>
            </a:r>
            <a:r>
              <a:rPr lang="en-US" dirty="0"/>
              <a:t> in nature.</a:t>
            </a:r>
          </a:p>
          <a:p>
            <a:r>
              <a:rPr lang="en-US" dirty="0"/>
              <a:t>Because people who borrow money are </a:t>
            </a:r>
            <a:r>
              <a:rPr lang="en-US" dirty="0">
                <a:solidFill>
                  <a:srgbClr val="00B050"/>
                </a:solidFill>
              </a:rPr>
              <a:t>concerned about future price levels </a:t>
            </a:r>
            <a:r>
              <a:rPr lang="en-US" dirty="0"/>
              <a:t>(because this will affect how much they must pay out), we use the </a:t>
            </a:r>
            <a:r>
              <a:rPr lang="en-US" dirty="0">
                <a:solidFill>
                  <a:srgbClr val="00B050"/>
                </a:solidFill>
              </a:rPr>
              <a:t>real interest rate</a:t>
            </a:r>
            <a:r>
              <a:rPr lang="en-US" dirty="0"/>
              <a:t>. </a:t>
            </a:r>
          </a:p>
        </p:txBody>
      </p:sp>
      <p:sp>
        <p:nvSpPr>
          <p:cNvPr id="7" name="Right Arrow 6"/>
          <p:cNvSpPr/>
          <p:nvPr/>
        </p:nvSpPr>
        <p:spPr>
          <a:xfrm rot="9055075">
            <a:off x="8303024" y="2013397"/>
            <a:ext cx="1309668" cy="10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9554781" y="1286174"/>
            <a:ext cx="2127738" cy="646331"/>
          </a:xfrm>
          <a:prstGeom prst="rect">
            <a:avLst/>
          </a:prstGeom>
          <a:noFill/>
        </p:spPr>
        <p:txBody>
          <a:bodyPr wrap="square" rtlCol="0">
            <a:spAutoFit/>
          </a:bodyPr>
          <a:lstStyle/>
          <a:p>
            <a:r>
              <a:rPr lang="en-AU" sz="1200" dirty="0" smtClean="0"/>
              <a:t>These are high value users; people who will borrow even if the interest rate is high. </a:t>
            </a:r>
            <a:endParaRPr lang="en-AU" sz="1200" dirty="0"/>
          </a:p>
        </p:txBody>
      </p:sp>
      <p:sp>
        <p:nvSpPr>
          <p:cNvPr id="11" name="TextBox 10"/>
          <p:cNvSpPr txBox="1"/>
          <p:nvPr/>
        </p:nvSpPr>
        <p:spPr>
          <a:xfrm>
            <a:off x="10064262" y="2734146"/>
            <a:ext cx="2127738" cy="830997"/>
          </a:xfrm>
          <a:prstGeom prst="rect">
            <a:avLst/>
          </a:prstGeom>
          <a:noFill/>
        </p:spPr>
        <p:txBody>
          <a:bodyPr wrap="square" rtlCol="0">
            <a:spAutoFit/>
          </a:bodyPr>
          <a:lstStyle/>
          <a:p>
            <a:r>
              <a:rPr lang="en-AU" sz="1200" dirty="0" smtClean="0"/>
              <a:t>Borrowers won’t have to pay as much interest.</a:t>
            </a:r>
          </a:p>
          <a:p>
            <a:r>
              <a:rPr lang="en-AU" sz="1200" dirty="0" smtClean="0"/>
              <a:t>More people will borrow for investment purposes.</a:t>
            </a:r>
            <a:endParaRPr lang="en-AU" sz="1200" dirty="0"/>
          </a:p>
        </p:txBody>
      </p:sp>
      <p:sp>
        <p:nvSpPr>
          <p:cNvPr id="12" name="Right Arrow 11"/>
          <p:cNvSpPr/>
          <p:nvPr/>
        </p:nvSpPr>
        <p:spPr>
          <a:xfrm rot="6512655">
            <a:off x="10338844" y="4122867"/>
            <a:ext cx="1146871" cy="109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p:nvCxnSpPr>
        <p:spPr>
          <a:xfrm>
            <a:off x="8223264" y="2429296"/>
            <a:ext cx="43962" cy="341176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245982" y="2420849"/>
            <a:ext cx="898152" cy="844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18650" y="4731785"/>
            <a:ext cx="0" cy="110927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194565" y="4731786"/>
            <a:ext cx="3424085" cy="1327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17294" y="1414361"/>
            <a:ext cx="1012392" cy="923330"/>
          </a:xfrm>
          <a:prstGeom prst="rect">
            <a:avLst/>
          </a:prstGeom>
          <a:noFill/>
        </p:spPr>
        <p:txBody>
          <a:bodyPr wrap="square" rtlCol="0">
            <a:spAutoFit/>
          </a:bodyPr>
          <a:lstStyle/>
          <a:p>
            <a:r>
              <a:rPr lang="en-AU" dirty="0" smtClean="0"/>
              <a:t>Real Interest Rate</a:t>
            </a:r>
            <a:endParaRPr lang="en-AU" dirty="0"/>
          </a:p>
        </p:txBody>
      </p:sp>
      <p:pic>
        <p:nvPicPr>
          <p:cNvPr id="22" name="Picture 21"/>
          <p:cNvPicPr>
            <a:picLocks noChangeAspect="1"/>
          </p:cNvPicPr>
          <p:nvPr/>
        </p:nvPicPr>
        <p:blipFill>
          <a:blip r:embed="rId3"/>
          <a:stretch>
            <a:fillRect/>
          </a:stretch>
        </p:blipFill>
        <p:spPr>
          <a:xfrm>
            <a:off x="6288688" y="2420849"/>
            <a:ext cx="473070" cy="2506733"/>
          </a:xfrm>
          <a:prstGeom prst="rect">
            <a:avLst/>
          </a:prstGeom>
        </p:spPr>
      </p:pic>
      <p:sp>
        <p:nvSpPr>
          <p:cNvPr id="23" name="TextBox 22"/>
          <p:cNvSpPr txBox="1"/>
          <p:nvPr/>
        </p:nvSpPr>
        <p:spPr>
          <a:xfrm>
            <a:off x="11051457" y="4731785"/>
            <a:ext cx="797102" cy="523220"/>
          </a:xfrm>
          <a:prstGeom prst="rect">
            <a:avLst/>
          </a:prstGeom>
          <a:noFill/>
        </p:spPr>
        <p:txBody>
          <a:bodyPr wrap="square" rtlCol="0">
            <a:spAutoFit/>
          </a:bodyPr>
          <a:lstStyle/>
          <a:p>
            <a:r>
              <a:rPr lang="en-AU" sz="2800" dirty="0" smtClean="0">
                <a:solidFill>
                  <a:srgbClr val="0070C0"/>
                </a:solidFill>
              </a:rPr>
              <a:t>D</a:t>
            </a:r>
            <a:r>
              <a:rPr lang="en-AU" sz="2800" baseline="-25000" dirty="0" smtClean="0">
                <a:solidFill>
                  <a:srgbClr val="0070C0"/>
                </a:solidFill>
              </a:rPr>
              <a:t>LF</a:t>
            </a:r>
            <a:endParaRPr lang="en-AU" sz="2800" dirty="0">
              <a:solidFill>
                <a:srgbClr val="0070C0"/>
              </a:solidFill>
            </a:endParaRPr>
          </a:p>
        </p:txBody>
      </p:sp>
      <p:sp>
        <p:nvSpPr>
          <p:cNvPr id="25" name="TextBox 24"/>
          <p:cNvSpPr txBox="1"/>
          <p:nvPr/>
        </p:nvSpPr>
        <p:spPr>
          <a:xfrm>
            <a:off x="6891549" y="-5924"/>
            <a:ext cx="4957010" cy="1323439"/>
          </a:xfrm>
          <a:prstGeom prst="rect">
            <a:avLst/>
          </a:prstGeom>
          <a:solidFill>
            <a:srgbClr val="FFFF00"/>
          </a:solidFill>
        </p:spPr>
        <p:txBody>
          <a:bodyPr wrap="square" rtlCol="0">
            <a:spAutoFit/>
          </a:bodyPr>
          <a:lstStyle/>
          <a:p>
            <a:r>
              <a:rPr lang="en-AU" sz="1600" dirty="0" smtClean="0">
                <a:solidFill>
                  <a:srgbClr val="FF0000"/>
                </a:solidFill>
              </a:rPr>
              <a:t>Summary</a:t>
            </a:r>
          </a:p>
          <a:p>
            <a:r>
              <a:rPr lang="en-AU" sz="1600" dirty="0" smtClean="0">
                <a:solidFill>
                  <a:srgbClr val="FF0000"/>
                </a:solidFill>
              </a:rPr>
              <a:t>Demand for loanable funds shows how people want to borrow money (for investment and consumption) at different real interest rates (which is the cost of borrowing).</a:t>
            </a:r>
            <a:endParaRPr lang="en-AU" sz="1600" dirty="0">
              <a:solidFill>
                <a:srgbClr val="FF0000"/>
              </a:solidFill>
            </a:endParaRPr>
          </a:p>
        </p:txBody>
      </p:sp>
    </p:spTree>
    <p:extLst>
      <p:ext uri="{BB962C8B-B14F-4D97-AF65-F5344CB8AC3E}">
        <p14:creationId xmlns:p14="http://schemas.microsoft.com/office/powerpoint/2010/main" val="1374980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What effect does an increase in MS (expansionary MP) have on the market for loanable funds?</a:t>
            </a:r>
          </a:p>
          <a:p>
            <a:r>
              <a:rPr lang="en-AU" dirty="0" smtClean="0">
                <a:solidFill>
                  <a:srgbClr val="FF0000"/>
                </a:solidFill>
              </a:rPr>
              <a:t>An increase in money supply, decreases the interest rate which causes more spending (C and I) in the economy. Because of this spending, people’s incomes will be higher and so they will have more money to spend.</a:t>
            </a:r>
          </a:p>
          <a:p>
            <a:r>
              <a:rPr lang="en-AU" dirty="0" smtClean="0">
                <a:solidFill>
                  <a:srgbClr val="FF0000"/>
                </a:solidFill>
              </a:rPr>
              <a:t>Side Note: This idea of spending more making everyone richer is sometimes referred to as the ‘paradox of thrift’. </a:t>
            </a:r>
            <a:endParaRPr lang="en-AU" dirty="0">
              <a:solidFill>
                <a:srgbClr val="FF0000"/>
              </a:solidFill>
            </a:endParaRPr>
          </a:p>
        </p:txBody>
      </p:sp>
    </p:spTree>
    <p:extLst>
      <p:ext uri="{BB962C8B-B14F-4D97-AF65-F5344CB8AC3E}">
        <p14:creationId xmlns:p14="http://schemas.microsoft.com/office/powerpoint/2010/main" val="186391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64" y="68825"/>
            <a:ext cx="6902739" cy="559542"/>
          </a:xfrm>
        </p:spPr>
        <p:txBody>
          <a:bodyPr>
            <a:normAutofit fontScale="90000"/>
          </a:bodyPr>
          <a:lstStyle/>
          <a:p>
            <a:r>
              <a:rPr lang="en-US" dirty="0" smtClean="0"/>
              <a:t>Contractionary Monetary Policy</a:t>
            </a:r>
            <a:endParaRPr lang="en-US" dirty="0"/>
          </a:p>
        </p:txBody>
      </p:sp>
      <p:pic>
        <p:nvPicPr>
          <p:cNvPr id="5" name="Picture 4"/>
          <p:cNvPicPr>
            <a:picLocks noChangeAspect="1"/>
          </p:cNvPicPr>
          <p:nvPr/>
        </p:nvPicPr>
        <p:blipFill>
          <a:blip r:embed="rId2"/>
          <a:stretch>
            <a:fillRect/>
          </a:stretch>
        </p:blipFill>
        <p:spPr>
          <a:xfrm>
            <a:off x="394594" y="1622323"/>
            <a:ext cx="4880139" cy="3446352"/>
          </a:xfrm>
          <a:prstGeom prst="rect">
            <a:avLst/>
          </a:prstGeom>
        </p:spPr>
      </p:pic>
      <p:sp>
        <p:nvSpPr>
          <p:cNvPr id="6" name="Content Placeholder 5"/>
          <p:cNvSpPr>
            <a:spLocks noGrp="1"/>
          </p:cNvSpPr>
          <p:nvPr>
            <p:ph idx="1"/>
          </p:nvPr>
        </p:nvSpPr>
        <p:spPr>
          <a:xfrm>
            <a:off x="235506" y="5257984"/>
            <a:ext cx="5039227" cy="1306445"/>
          </a:xfrm>
        </p:spPr>
        <p:txBody>
          <a:bodyPr>
            <a:normAutofit fontScale="77500" lnSpcReduction="20000"/>
          </a:bodyPr>
          <a:lstStyle/>
          <a:p>
            <a:r>
              <a:rPr lang="en-AU" dirty="0" smtClean="0"/>
              <a:t>The </a:t>
            </a:r>
            <a:r>
              <a:rPr lang="en-AU" dirty="0" smtClean="0">
                <a:solidFill>
                  <a:srgbClr val="00B0F0"/>
                </a:solidFill>
              </a:rPr>
              <a:t>decrease to money supply </a:t>
            </a:r>
            <a:r>
              <a:rPr lang="en-AU" dirty="0" smtClean="0"/>
              <a:t>for transactions causes less spending, lower incomes and therefore people have </a:t>
            </a:r>
            <a:r>
              <a:rPr lang="en-AU" dirty="0" smtClean="0">
                <a:solidFill>
                  <a:srgbClr val="00B0F0"/>
                </a:solidFill>
              </a:rPr>
              <a:t>less savings</a:t>
            </a:r>
            <a:r>
              <a:rPr lang="en-AU" dirty="0" smtClean="0"/>
              <a:t>, </a:t>
            </a:r>
            <a:r>
              <a:rPr lang="en-AU" dirty="0" smtClean="0">
                <a:solidFill>
                  <a:srgbClr val="00B0F0"/>
                </a:solidFill>
              </a:rPr>
              <a:t>lowering </a:t>
            </a:r>
            <a:r>
              <a:rPr lang="en-AU" dirty="0" err="1" smtClean="0">
                <a:solidFill>
                  <a:srgbClr val="00B0F0"/>
                </a:solidFill>
              </a:rPr>
              <a:t>Supply</a:t>
            </a:r>
            <a:r>
              <a:rPr lang="en-AU" baseline="-25000" dirty="0" err="1" smtClean="0">
                <a:solidFill>
                  <a:srgbClr val="00B0F0"/>
                </a:solidFill>
              </a:rPr>
              <a:t>LoanableFunds</a:t>
            </a:r>
            <a:r>
              <a:rPr lang="en-AU" dirty="0" smtClean="0"/>
              <a:t>.</a:t>
            </a:r>
            <a:endParaRPr lang="en-AU" dirty="0"/>
          </a:p>
        </p:txBody>
      </p:sp>
      <p:pic>
        <p:nvPicPr>
          <p:cNvPr id="9" name="Picture 8"/>
          <p:cNvPicPr>
            <a:picLocks noChangeAspect="1"/>
          </p:cNvPicPr>
          <p:nvPr/>
        </p:nvPicPr>
        <p:blipFill>
          <a:blip r:embed="rId3"/>
          <a:stretch>
            <a:fillRect/>
          </a:stretch>
        </p:blipFill>
        <p:spPr>
          <a:xfrm>
            <a:off x="7197212" y="813479"/>
            <a:ext cx="4042591" cy="3453721"/>
          </a:xfrm>
          <a:prstGeom prst="rect">
            <a:avLst/>
          </a:prstGeom>
        </p:spPr>
      </p:pic>
      <p:sp>
        <p:nvSpPr>
          <p:cNvPr id="10" name="TextBox 9"/>
          <p:cNvSpPr txBox="1"/>
          <p:nvPr/>
        </p:nvSpPr>
        <p:spPr>
          <a:xfrm>
            <a:off x="215816" y="658762"/>
            <a:ext cx="5732700" cy="646331"/>
          </a:xfrm>
          <a:prstGeom prst="rect">
            <a:avLst/>
          </a:prstGeom>
          <a:noFill/>
        </p:spPr>
        <p:txBody>
          <a:bodyPr wrap="square" rtlCol="0">
            <a:spAutoFit/>
          </a:bodyPr>
          <a:lstStyle/>
          <a:p>
            <a:r>
              <a:rPr lang="en-AU" dirty="0" smtClean="0"/>
              <a:t>What is the effect on the market for loanable funds when the Central Bank/Fed implements contractionary MP? </a:t>
            </a:r>
            <a:endParaRPr lang="en-AU" dirty="0"/>
          </a:p>
        </p:txBody>
      </p:sp>
      <p:sp>
        <p:nvSpPr>
          <p:cNvPr id="11" name="TextBox 10"/>
          <p:cNvSpPr txBox="1"/>
          <p:nvPr/>
        </p:nvSpPr>
        <p:spPr>
          <a:xfrm>
            <a:off x="7033191" y="167148"/>
            <a:ext cx="5279922" cy="646331"/>
          </a:xfrm>
          <a:prstGeom prst="rect">
            <a:avLst/>
          </a:prstGeom>
          <a:noFill/>
        </p:spPr>
        <p:txBody>
          <a:bodyPr wrap="square" rtlCol="0">
            <a:spAutoFit/>
          </a:bodyPr>
          <a:lstStyle/>
          <a:p>
            <a:r>
              <a:rPr lang="en-AU" dirty="0" smtClean="0"/>
              <a:t>Revision: The effects of MP on the rest of the economy:</a:t>
            </a:r>
            <a:endParaRPr lang="en-AU" dirty="0"/>
          </a:p>
        </p:txBody>
      </p:sp>
      <p:sp>
        <p:nvSpPr>
          <p:cNvPr id="3" name="TextBox 2"/>
          <p:cNvSpPr txBox="1"/>
          <p:nvPr/>
        </p:nvSpPr>
        <p:spPr>
          <a:xfrm>
            <a:off x="5408547" y="5559862"/>
            <a:ext cx="5716355" cy="1323439"/>
          </a:xfrm>
          <a:prstGeom prst="rect">
            <a:avLst/>
          </a:prstGeom>
          <a:solidFill>
            <a:schemeClr val="accent1">
              <a:lumMod val="20000"/>
              <a:lumOff val="80000"/>
            </a:schemeClr>
          </a:solidFill>
        </p:spPr>
        <p:txBody>
          <a:bodyPr wrap="square" rtlCol="0">
            <a:spAutoFit/>
          </a:bodyPr>
          <a:lstStyle/>
          <a:p>
            <a:r>
              <a:rPr lang="en-AU" sz="2000" dirty="0" smtClean="0"/>
              <a:t>Note: The reason that spending is connected to incomes is based on the spending multiplier and the concept that ‘one person’s spending is another person’s income’ from Unit 3. </a:t>
            </a:r>
            <a:endParaRPr lang="en-AU" sz="2000" dirty="0"/>
          </a:p>
        </p:txBody>
      </p:sp>
      <p:sp>
        <p:nvSpPr>
          <p:cNvPr id="12" name="TextBox 11"/>
          <p:cNvSpPr txBox="1"/>
          <p:nvPr/>
        </p:nvSpPr>
        <p:spPr>
          <a:xfrm>
            <a:off x="6119163" y="4451866"/>
            <a:ext cx="5120640" cy="923330"/>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↓MS→↓C→↓ AD→↓RGDP→↓Wealth→↓ Saving→↓S</a:t>
            </a:r>
            <a:r>
              <a:rPr lang="en-AU" baseline="-25000" dirty="0" smtClean="0">
                <a:solidFill>
                  <a:srgbClr val="FF0000"/>
                </a:solidFill>
              </a:rPr>
              <a:t>LF</a:t>
            </a:r>
            <a:endParaRPr lang="en-AU" dirty="0">
              <a:solidFill>
                <a:srgbClr val="FF0000"/>
              </a:solidFill>
            </a:endParaRPr>
          </a:p>
        </p:txBody>
      </p:sp>
    </p:spTree>
    <p:extLst>
      <p:ext uri="{BB962C8B-B14F-4D97-AF65-F5344CB8AC3E}">
        <p14:creationId xmlns:p14="http://schemas.microsoft.com/office/powerpoint/2010/main" val="4023299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122" y="212726"/>
            <a:ext cx="10353145" cy="744008"/>
          </a:xfrm>
        </p:spPr>
        <p:txBody>
          <a:bodyPr/>
          <a:lstStyle/>
          <a:p>
            <a:r>
              <a:rPr lang="en-US" dirty="0" smtClean="0"/>
              <a:t>Interest Rates in the Markets for Money</a:t>
            </a:r>
            <a:endParaRPr lang="en-US" dirty="0"/>
          </a:p>
        </p:txBody>
      </p:sp>
      <p:pic>
        <p:nvPicPr>
          <p:cNvPr id="9" name="Picture 8"/>
          <p:cNvPicPr>
            <a:picLocks noChangeAspect="1"/>
          </p:cNvPicPr>
          <p:nvPr/>
        </p:nvPicPr>
        <p:blipFill>
          <a:blip r:embed="rId2"/>
          <a:stretch>
            <a:fillRect/>
          </a:stretch>
        </p:blipFill>
        <p:spPr>
          <a:xfrm>
            <a:off x="1068387" y="3124200"/>
            <a:ext cx="3960813" cy="3535117"/>
          </a:xfrm>
          <a:prstGeom prst="rect">
            <a:avLst/>
          </a:prstGeom>
        </p:spPr>
      </p:pic>
      <p:pic>
        <p:nvPicPr>
          <p:cNvPr id="10" name="Picture 9"/>
          <p:cNvPicPr>
            <a:picLocks noChangeAspect="1"/>
          </p:cNvPicPr>
          <p:nvPr/>
        </p:nvPicPr>
        <p:blipFill>
          <a:blip r:embed="rId3"/>
          <a:stretch>
            <a:fillRect/>
          </a:stretch>
        </p:blipFill>
        <p:spPr>
          <a:xfrm>
            <a:off x="6325054" y="3248800"/>
            <a:ext cx="4317546" cy="3609200"/>
          </a:xfrm>
          <a:prstGeom prst="rect">
            <a:avLst/>
          </a:prstGeom>
        </p:spPr>
      </p:pic>
      <p:cxnSp>
        <p:nvCxnSpPr>
          <p:cNvPr id="12" name="Straight Connector 11"/>
          <p:cNvCxnSpPr/>
          <p:nvPr/>
        </p:nvCxnSpPr>
        <p:spPr>
          <a:xfrm flipV="1">
            <a:off x="2921227" y="4732867"/>
            <a:ext cx="4427840" cy="254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642601" y="2938728"/>
            <a:ext cx="1549400" cy="2062103"/>
          </a:xfrm>
          <a:prstGeom prst="rect">
            <a:avLst/>
          </a:prstGeom>
          <a:noFill/>
        </p:spPr>
        <p:txBody>
          <a:bodyPr wrap="square" rtlCol="0">
            <a:spAutoFit/>
          </a:bodyPr>
          <a:lstStyle/>
          <a:p>
            <a:r>
              <a:rPr lang="en-US" sz="1600" dirty="0" smtClean="0"/>
              <a:t>Note: The interest rate from the Money Market will correspond to a level in the market for loanable funds.</a:t>
            </a:r>
            <a:endParaRPr lang="en-US" sz="1600" dirty="0"/>
          </a:p>
        </p:txBody>
      </p:sp>
      <p:sp>
        <p:nvSpPr>
          <p:cNvPr id="3" name="Content Placeholder 2"/>
          <p:cNvSpPr>
            <a:spLocks noGrp="1"/>
          </p:cNvSpPr>
          <p:nvPr>
            <p:ph sz="half" idx="2"/>
          </p:nvPr>
        </p:nvSpPr>
        <p:spPr>
          <a:xfrm>
            <a:off x="519340" y="1117822"/>
            <a:ext cx="8056769" cy="1713995"/>
          </a:xfrm>
        </p:spPr>
        <p:txBody>
          <a:bodyPr>
            <a:normAutofit fontScale="62500" lnSpcReduction="20000"/>
          </a:bodyPr>
          <a:lstStyle/>
          <a:p>
            <a:r>
              <a:rPr lang="en-AU" dirty="0" smtClean="0"/>
              <a:t>The interest rate in the two markets will generally move together.</a:t>
            </a:r>
          </a:p>
          <a:p>
            <a:r>
              <a:rPr lang="en-AU" dirty="0" smtClean="0"/>
              <a:t>The </a:t>
            </a:r>
            <a:r>
              <a:rPr lang="en-AU" dirty="0" smtClean="0">
                <a:solidFill>
                  <a:srgbClr val="00B050"/>
                </a:solidFill>
              </a:rPr>
              <a:t>real interest rate</a:t>
            </a:r>
            <a:r>
              <a:rPr lang="en-AU" dirty="0" smtClean="0"/>
              <a:t> which is used in the </a:t>
            </a:r>
            <a:r>
              <a:rPr lang="en-AU" dirty="0" smtClean="0">
                <a:solidFill>
                  <a:srgbClr val="00B050"/>
                </a:solidFill>
              </a:rPr>
              <a:t>Market for Loanable Funds </a:t>
            </a:r>
            <a:r>
              <a:rPr lang="en-AU" dirty="0" smtClean="0"/>
              <a:t>simply accounts for inflation compared to the </a:t>
            </a:r>
            <a:r>
              <a:rPr lang="en-AU" dirty="0" smtClean="0">
                <a:solidFill>
                  <a:srgbClr val="00B0F0"/>
                </a:solidFill>
              </a:rPr>
              <a:t>nominal interest rate </a:t>
            </a:r>
            <a:r>
              <a:rPr lang="en-AU" dirty="0" smtClean="0"/>
              <a:t>in the </a:t>
            </a:r>
            <a:r>
              <a:rPr lang="en-AU" dirty="0" smtClean="0">
                <a:solidFill>
                  <a:srgbClr val="00B0F0"/>
                </a:solidFill>
              </a:rPr>
              <a:t>money market</a:t>
            </a:r>
            <a:r>
              <a:rPr lang="en-AU" dirty="0" smtClean="0"/>
              <a:t>.</a:t>
            </a:r>
          </a:p>
          <a:p>
            <a:r>
              <a:rPr lang="en-AU" b="1" dirty="0" smtClean="0"/>
              <a:t>If a question asks you to calculate ‘two different interest rates in the economy’ you can probably assume they are asking you to draw the Money Market and the Market for Loanable Funds.</a:t>
            </a:r>
          </a:p>
        </p:txBody>
      </p:sp>
      <p:pic>
        <p:nvPicPr>
          <p:cNvPr id="5" name="Picture 4"/>
          <p:cNvPicPr>
            <a:picLocks noChangeAspect="1"/>
          </p:cNvPicPr>
          <p:nvPr/>
        </p:nvPicPr>
        <p:blipFill>
          <a:blip r:embed="rId4"/>
          <a:stretch>
            <a:fillRect/>
          </a:stretch>
        </p:blipFill>
        <p:spPr>
          <a:xfrm>
            <a:off x="6325054" y="3355922"/>
            <a:ext cx="942020" cy="503808"/>
          </a:xfrm>
          <a:prstGeom prst="rect">
            <a:avLst/>
          </a:prstGeom>
        </p:spPr>
      </p:pic>
      <p:sp>
        <p:nvSpPr>
          <p:cNvPr id="2" name="TextBox 1"/>
          <p:cNvSpPr txBox="1"/>
          <p:nvPr/>
        </p:nvSpPr>
        <p:spPr>
          <a:xfrm>
            <a:off x="6370057" y="3368662"/>
            <a:ext cx="852014" cy="830997"/>
          </a:xfrm>
          <a:prstGeom prst="rect">
            <a:avLst/>
          </a:prstGeom>
          <a:noFill/>
        </p:spPr>
        <p:txBody>
          <a:bodyPr wrap="square" rtlCol="0">
            <a:spAutoFit/>
          </a:bodyPr>
          <a:lstStyle/>
          <a:p>
            <a:r>
              <a:rPr lang="en-AU" sz="1600" b="1" dirty="0" smtClean="0"/>
              <a:t>Real Interest Rate</a:t>
            </a:r>
            <a:endParaRPr lang="en-AU" sz="1600" b="1" dirty="0"/>
          </a:p>
        </p:txBody>
      </p:sp>
      <p:sp>
        <p:nvSpPr>
          <p:cNvPr id="6" name="TextBox 5"/>
          <p:cNvSpPr txBox="1"/>
          <p:nvPr/>
        </p:nvSpPr>
        <p:spPr>
          <a:xfrm>
            <a:off x="8576109" y="1016272"/>
            <a:ext cx="3362345" cy="1815882"/>
          </a:xfrm>
          <a:prstGeom prst="rect">
            <a:avLst/>
          </a:prstGeom>
          <a:solidFill>
            <a:srgbClr val="FFFF00"/>
          </a:solidFill>
        </p:spPr>
        <p:txBody>
          <a:bodyPr wrap="square" rtlCol="0">
            <a:spAutoFit/>
          </a:bodyPr>
          <a:lstStyle/>
          <a:p>
            <a:r>
              <a:rPr lang="en-AU" sz="1600" dirty="0" smtClean="0">
                <a:solidFill>
                  <a:srgbClr val="FF0000"/>
                </a:solidFill>
              </a:rPr>
              <a:t>Summary</a:t>
            </a:r>
          </a:p>
          <a:p>
            <a:r>
              <a:rPr lang="en-AU" sz="1600" dirty="0" smtClean="0">
                <a:solidFill>
                  <a:srgbClr val="FF0000"/>
                </a:solidFill>
              </a:rPr>
              <a:t>The nominal interest rate and real interest will move together.</a:t>
            </a:r>
          </a:p>
          <a:p>
            <a:r>
              <a:rPr lang="en-AU" sz="1600" dirty="0" smtClean="0">
                <a:solidFill>
                  <a:srgbClr val="FF0000"/>
                </a:solidFill>
              </a:rPr>
              <a:t>If a question asks about ‘two interest rates’ then you can assume they refer to the loanable funds and money market.</a:t>
            </a:r>
            <a:endParaRPr lang="en-AU" sz="1600" dirty="0">
              <a:solidFill>
                <a:srgbClr val="FF0000"/>
              </a:solidFill>
            </a:endParaRPr>
          </a:p>
        </p:txBody>
      </p:sp>
    </p:spTree>
    <p:extLst>
      <p:ext uri="{BB962C8B-B14F-4D97-AF65-F5344CB8AC3E}">
        <p14:creationId xmlns:p14="http://schemas.microsoft.com/office/powerpoint/2010/main" val="16113967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3" y="206189"/>
            <a:ext cx="10515600" cy="950259"/>
          </a:xfrm>
        </p:spPr>
        <p:txBody>
          <a:bodyPr/>
          <a:lstStyle/>
          <a:p>
            <a:r>
              <a:rPr lang="en-US" dirty="0" smtClean="0"/>
              <a:t>Interest Rates are connected</a:t>
            </a:r>
            <a:endParaRPr lang="en-US" dirty="0"/>
          </a:p>
        </p:txBody>
      </p:sp>
      <p:sp>
        <p:nvSpPr>
          <p:cNvPr id="5" name="Content Placeholder 4"/>
          <p:cNvSpPr>
            <a:spLocks noGrp="1"/>
          </p:cNvSpPr>
          <p:nvPr>
            <p:ph idx="1"/>
          </p:nvPr>
        </p:nvSpPr>
        <p:spPr>
          <a:xfrm>
            <a:off x="156883" y="1184591"/>
            <a:ext cx="5804646" cy="5278961"/>
          </a:xfrm>
        </p:spPr>
        <p:txBody>
          <a:bodyPr>
            <a:normAutofit fontScale="92500" lnSpcReduction="20000"/>
          </a:bodyPr>
          <a:lstStyle/>
          <a:p>
            <a:r>
              <a:rPr lang="en-US" dirty="0" smtClean="0"/>
              <a:t>While we have distinguished between the nominal interest rate in the money market, and the real interest rate in the loanable funds market, the two </a:t>
            </a:r>
            <a:r>
              <a:rPr lang="en-US" dirty="0" smtClean="0">
                <a:solidFill>
                  <a:srgbClr val="00B0F0"/>
                </a:solidFill>
              </a:rPr>
              <a:t>will generally move up and down together </a:t>
            </a:r>
            <a:r>
              <a:rPr lang="en-US" dirty="0" smtClean="0"/>
              <a:t>(except in the case of inflation where only the real interest will be affected). </a:t>
            </a:r>
          </a:p>
          <a:p>
            <a:r>
              <a:rPr lang="en-US" dirty="0" smtClean="0"/>
              <a:t>So if there is a change in the nominal interest rate in the money market we can also assume there is a change in the market for loanable funds. </a:t>
            </a:r>
          </a:p>
          <a:p>
            <a:r>
              <a:rPr lang="en-US" dirty="0" smtClean="0"/>
              <a:t>Question examples:</a:t>
            </a:r>
          </a:p>
          <a:p>
            <a:pPr lvl="1"/>
            <a:r>
              <a:rPr lang="en-US" dirty="0" smtClean="0"/>
              <a:t>You will notice in some of these questions, </a:t>
            </a:r>
            <a:r>
              <a:rPr lang="en-US" dirty="0" smtClean="0">
                <a:solidFill>
                  <a:srgbClr val="00B0F0"/>
                </a:solidFill>
              </a:rPr>
              <a:t>even if the IR has increased in the loanable funds market, that the government can reduce the interest rate by increasing money supply in the money market</a:t>
            </a:r>
            <a:r>
              <a:rPr lang="en-US" dirty="0" smtClean="0"/>
              <a:t>. </a:t>
            </a:r>
            <a:endParaRPr lang="en-US" dirty="0"/>
          </a:p>
        </p:txBody>
      </p:sp>
      <p:pic>
        <p:nvPicPr>
          <p:cNvPr id="6" name="Picture 5"/>
          <p:cNvPicPr>
            <a:picLocks noChangeAspect="1"/>
          </p:cNvPicPr>
          <p:nvPr/>
        </p:nvPicPr>
        <p:blipFill>
          <a:blip r:embed="rId2"/>
          <a:stretch>
            <a:fillRect/>
          </a:stretch>
        </p:blipFill>
        <p:spPr>
          <a:xfrm>
            <a:off x="7284076" y="512493"/>
            <a:ext cx="4401164" cy="2534004"/>
          </a:xfrm>
          <a:prstGeom prst="rect">
            <a:avLst/>
          </a:prstGeom>
        </p:spPr>
      </p:pic>
      <p:pic>
        <p:nvPicPr>
          <p:cNvPr id="7" name="Picture 6"/>
          <p:cNvPicPr>
            <a:picLocks noChangeAspect="1"/>
          </p:cNvPicPr>
          <p:nvPr/>
        </p:nvPicPr>
        <p:blipFill>
          <a:blip r:embed="rId3"/>
          <a:stretch>
            <a:fillRect/>
          </a:stretch>
        </p:blipFill>
        <p:spPr>
          <a:xfrm>
            <a:off x="6616520" y="3473164"/>
            <a:ext cx="2868138" cy="1842907"/>
          </a:xfrm>
          <a:prstGeom prst="rect">
            <a:avLst/>
          </a:prstGeom>
        </p:spPr>
      </p:pic>
      <p:pic>
        <p:nvPicPr>
          <p:cNvPr id="8" name="Picture 7"/>
          <p:cNvPicPr>
            <a:picLocks noChangeAspect="1"/>
          </p:cNvPicPr>
          <p:nvPr/>
        </p:nvPicPr>
        <p:blipFill>
          <a:blip r:embed="rId4"/>
          <a:stretch>
            <a:fillRect/>
          </a:stretch>
        </p:blipFill>
        <p:spPr>
          <a:xfrm>
            <a:off x="9484658" y="3380516"/>
            <a:ext cx="2426258" cy="2028201"/>
          </a:xfrm>
          <a:prstGeom prst="rect">
            <a:avLst/>
          </a:prstGeom>
        </p:spPr>
      </p:pic>
      <p:sp>
        <p:nvSpPr>
          <p:cNvPr id="9" name="TextBox 8"/>
          <p:cNvSpPr txBox="1"/>
          <p:nvPr/>
        </p:nvSpPr>
        <p:spPr>
          <a:xfrm>
            <a:off x="7218955" y="5501365"/>
            <a:ext cx="4531405" cy="1200329"/>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Whether in the Money Market or Loanable funds market, we can often treat the interest rate in both as one interest rate.</a:t>
            </a:r>
            <a:endParaRPr lang="en-US" dirty="0">
              <a:solidFill>
                <a:srgbClr val="FF0000"/>
              </a:solidFill>
            </a:endParaRPr>
          </a:p>
        </p:txBody>
      </p:sp>
      <p:sp>
        <p:nvSpPr>
          <p:cNvPr id="3" name="TextBox 2"/>
          <p:cNvSpPr txBox="1"/>
          <p:nvPr/>
        </p:nvSpPr>
        <p:spPr>
          <a:xfrm>
            <a:off x="6155267" y="3046497"/>
            <a:ext cx="3259666" cy="461665"/>
          </a:xfrm>
          <a:prstGeom prst="rect">
            <a:avLst/>
          </a:prstGeom>
          <a:noFill/>
        </p:spPr>
        <p:txBody>
          <a:bodyPr wrap="square" rtlCol="0">
            <a:spAutoFit/>
          </a:bodyPr>
          <a:lstStyle/>
          <a:p>
            <a:r>
              <a:rPr lang="en-US" sz="1200" dirty="0" smtClean="0"/>
              <a:t>Also called liquidity preference model (because it shows how much people demand liquid money) </a:t>
            </a:r>
            <a:endParaRPr lang="en-US" sz="1200" dirty="0"/>
          </a:p>
        </p:txBody>
      </p:sp>
    </p:spTree>
    <p:extLst>
      <p:ext uri="{BB962C8B-B14F-4D97-AF65-F5344CB8AC3E}">
        <p14:creationId xmlns:p14="http://schemas.microsoft.com/office/powerpoint/2010/main" val="2963410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838200" y="365125"/>
            <a:ext cx="10174120" cy="6249272"/>
          </a:xfrm>
          <a:prstGeom prst="rect">
            <a:avLst/>
          </a:prstGeom>
        </p:spPr>
      </p:pic>
    </p:spTree>
    <p:extLst>
      <p:ext uri="{BB962C8B-B14F-4D97-AF65-F5344CB8AC3E}">
        <p14:creationId xmlns:p14="http://schemas.microsoft.com/office/powerpoint/2010/main" val="25398171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causes RIR in the loanable funds market to decrease when there is a decrease in the interest rate in the money market caused by increased MS?</a:t>
            </a:r>
          </a:p>
          <a:p>
            <a:r>
              <a:rPr lang="en-US" dirty="0" smtClean="0">
                <a:solidFill>
                  <a:srgbClr val="FF0000"/>
                </a:solidFill>
              </a:rPr>
              <a:t>The lower interest rate leads to more spending in the economy, which, due to the spending multiplier, leads to higher incomes. With higher incomes people have more money to save, therefore increasing the supply of loanable funds. </a:t>
            </a:r>
            <a:endParaRPr lang="en-US" dirty="0">
              <a:solidFill>
                <a:srgbClr val="FF0000"/>
              </a:solidFill>
            </a:endParaRPr>
          </a:p>
        </p:txBody>
      </p:sp>
    </p:spTree>
    <p:extLst>
      <p:ext uri="{BB962C8B-B14F-4D97-AF65-F5344CB8AC3E}">
        <p14:creationId xmlns:p14="http://schemas.microsoft.com/office/powerpoint/2010/main" val="316834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Last 3 Topics Summary – Money Markets, 3 Tools of MP, Ample Reserves Monetary Policy, Loanable Funds Market</a:t>
            </a:r>
            <a:endParaRPr lang="en-AU" dirty="0"/>
          </a:p>
        </p:txBody>
      </p:sp>
      <p:sp>
        <p:nvSpPr>
          <p:cNvPr id="6" name="Text Placeholder 5"/>
          <p:cNvSpPr>
            <a:spLocks noGrp="1"/>
          </p:cNvSpPr>
          <p:nvPr>
            <p:ph type="body" idx="1"/>
          </p:nvPr>
        </p:nvSpPr>
        <p:spPr/>
        <p:txBody>
          <a:bodyPr/>
          <a:lstStyle/>
          <a:p>
            <a:endParaRPr lang="en-AU"/>
          </a:p>
        </p:txBody>
      </p:sp>
    </p:spTree>
    <p:extLst>
      <p:ext uri="{BB962C8B-B14F-4D97-AF65-F5344CB8AC3E}">
        <p14:creationId xmlns:p14="http://schemas.microsoft.com/office/powerpoint/2010/main" val="2780992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067" y="148760"/>
            <a:ext cx="6110674" cy="633111"/>
          </a:xfrm>
        </p:spPr>
        <p:txBody>
          <a:bodyPr>
            <a:normAutofit fontScale="90000"/>
          </a:bodyPr>
          <a:lstStyle/>
          <a:p>
            <a:r>
              <a:rPr lang="en-AU" dirty="0" smtClean="0"/>
              <a:t>Money Market Summary</a:t>
            </a:r>
            <a:endParaRPr lang="en-AU" dirty="0"/>
          </a:p>
        </p:txBody>
      </p:sp>
      <p:sp>
        <p:nvSpPr>
          <p:cNvPr id="3" name="Content Placeholder 2"/>
          <p:cNvSpPr>
            <a:spLocks noGrp="1"/>
          </p:cNvSpPr>
          <p:nvPr>
            <p:ph idx="1"/>
          </p:nvPr>
        </p:nvSpPr>
        <p:spPr>
          <a:xfrm>
            <a:off x="6296593" y="3021850"/>
            <a:ext cx="5626466" cy="3914928"/>
          </a:xfrm>
        </p:spPr>
        <p:txBody>
          <a:bodyPr>
            <a:normAutofit fontScale="92500" lnSpcReduction="20000"/>
          </a:bodyPr>
          <a:lstStyle/>
          <a:p>
            <a:pPr>
              <a:buFont typeface="Wingdings" panose="05000000000000000000" pitchFamily="2" charset="2"/>
              <a:buChar char="q"/>
            </a:pPr>
            <a:r>
              <a:rPr lang="en-AU" sz="2000" dirty="0" smtClean="0"/>
              <a:t>Money Demand (MD)</a:t>
            </a:r>
          </a:p>
          <a:p>
            <a:pPr lvl="1"/>
            <a:r>
              <a:rPr lang="en-AU" sz="1800" dirty="0" smtClean="0"/>
              <a:t>The demand to hold liquid money.</a:t>
            </a:r>
          </a:p>
          <a:p>
            <a:pPr lvl="2"/>
            <a:r>
              <a:rPr lang="en-AU" sz="1600" dirty="0" smtClean="0"/>
              <a:t>Reasons: Transactions, to hold as an asset</a:t>
            </a:r>
          </a:p>
          <a:p>
            <a:pPr lvl="1"/>
            <a:r>
              <a:rPr lang="en-AU" sz="1800" dirty="0" smtClean="0"/>
              <a:t>↑Interest </a:t>
            </a:r>
            <a:r>
              <a:rPr lang="en-AU" sz="1800" dirty="0" err="1" smtClean="0"/>
              <a:t>Rate↓Quantity</a:t>
            </a:r>
            <a:r>
              <a:rPr lang="en-AU" sz="1800" dirty="0"/>
              <a:t> </a:t>
            </a:r>
            <a:r>
              <a:rPr lang="en-AU" sz="1800" dirty="0" smtClean="0"/>
              <a:t>of Money demanded (negative relationship)</a:t>
            </a:r>
          </a:p>
          <a:p>
            <a:pPr lvl="1"/>
            <a:r>
              <a:rPr lang="en-AU" sz="1800" dirty="0" smtClean="0"/>
              <a:t>Shifters: </a:t>
            </a:r>
            <a:r>
              <a:rPr lang="en-AU" sz="1800" dirty="0" smtClean="0">
                <a:latin typeface="Script MT Bold" panose="03040602040607080904" pitchFamily="66" charset="0"/>
              </a:rPr>
              <a:t>∆</a:t>
            </a:r>
            <a:r>
              <a:rPr lang="en-AU" sz="1800" dirty="0" smtClean="0"/>
              <a:t>Price Level, </a:t>
            </a:r>
            <a:r>
              <a:rPr lang="en-AU" sz="1800" dirty="0" smtClean="0">
                <a:latin typeface="Script MT Bold" panose="03040602040607080904" pitchFamily="66" charset="0"/>
              </a:rPr>
              <a:t>∆</a:t>
            </a:r>
            <a:r>
              <a:rPr lang="en-AU" sz="1800" dirty="0" smtClean="0"/>
              <a:t>National Income, </a:t>
            </a:r>
            <a:r>
              <a:rPr lang="en-AU" sz="1800" dirty="0">
                <a:latin typeface="Script MT Bold" panose="03040602040607080904" pitchFamily="66" charset="0"/>
              </a:rPr>
              <a:t>∆ </a:t>
            </a:r>
            <a:r>
              <a:rPr lang="en-AU" sz="1800" dirty="0" smtClean="0"/>
              <a:t>Bank Technology, </a:t>
            </a:r>
            <a:r>
              <a:rPr lang="en-AU" sz="1800" dirty="0" smtClean="0">
                <a:latin typeface="Script MT Bold" panose="03040602040607080904" pitchFamily="66" charset="0"/>
              </a:rPr>
              <a:t>∆</a:t>
            </a:r>
            <a:r>
              <a:rPr lang="en-AU" sz="1800" dirty="0"/>
              <a:t>AD</a:t>
            </a:r>
          </a:p>
          <a:p>
            <a:pPr>
              <a:buFont typeface="Wingdings" panose="05000000000000000000" pitchFamily="2" charset="2"/>
              <a:buChar char="q"/>
            </a:pPr>
            <a:r>
              <a:rPr lang="en-AU" sz="2000" dirty="0" smtClean="0"/>
              <a:t>Money Supply (MS)</a:t>
            </a:r>
          </a:p>
          <a:p>
            <a:pPr lvl="1"/>
            <a:r>
              <a:rPr lang="en-AU" sz="1800" dirty="0" smtClean="0"/>
              <a:t>The supply of money which is controlled by the Federal Reserve which is why it is vertical.</a:t>
            </a:r>
          </a:p>
          <a:p>
            <a:pPr lvl="1"/>
            <a:r>
              <a:rPr lang="en-AU" sz="1900" dirty="0"/>
              <a:t>Shifters: </a:t>
            </a:r>
            <a:r>
              <a:rPr lang="en-AU" sz="1900" dirty="0" smtClean="0"/>
              <a:t>Increases or decreases in MS are made by the Fed</a:t>
            </a:r>
            <a:endParaRPr lang="en-AU" sz="1900" dirty="0"/>
          </a:p>
          <a:p>
            <a:pPr>
              <a:buFont typeface="Wingdings" panose="05000000000000000000" pitchFamily="2" charset="2"/>
              <a:buChar char="q"/>
            </a:pPr>
            <a:r>
              <a:rPr lang="en-AU" sz="2000" dirty="0" smtClean="0"/>
              <a:t>Nominal Interest Rate is used in this model</a:t>
            </a:r>
          </a:p>
          <a:p>
            <a:pPr lvl="1"/>
            <a:r>
              <a:rPr lang="en-AU" sz="1800" dirty="0" smtClean="0"/>
              <a:t>The Money Market is a ‘short term’ market and inflation is not a factor in the short run. </a:t>
            </a:r>
            <a:endParaRPr lang="en-AU" sz="1800" dirty="0"/>
          </a:p>
        </p:txBody>
      </p:sp>
      <p:pic>
        <p:nvPicPr>
          <p:cNvPr id="4" name="Picture 3"/>
          <p:cNvPicPr>
            <a:picLocks noChangeAspect="1"/>
          </p:cNvPicPr>
          <p:nvPr/>
        </p:nvPicPr>
        <p:blipFill>
          <a:blip r:embed="rId2"/>
          <a:stretch>
            <a:fillRect/>
          </a:stretch>
        </p:blipFill>
        <p:spPr>
          <a:xfrm>
            <a:off x="6837005" y="148760"/>
            <a:ext cx="4545642" cy="2794565"/>
          </a:xfrm>
          <a:prstGeom prst="rect">
            <a:avLst/>
          </a:prstGeom>
        </p:spPr>
      </p:pic>
      <p:pic>
        <p:nvPicPr>
          <p:cNvPr id="5" name="Picture 4"/>
          <p:cNvPicPr>
            <a:picLocks noChangeAspect="1"/>
          </p:cNvPicPr>
          <p:nvPr/>
        </p:nvPicPr>
        <p:blipFill>
          <a:blip r:embed="rId3"/>
          <a:stretch>
            <a:fillRect/>
          </a:stretch>
        </p:blipFill>
        <p:spPr>
          <a:xfrm>
            <a:off x="152369" y="1178141"/>
            <a:ext cx="3161823" cy="2200332"/>
          </a:xfrm>
          <a:prstGeom prst="rect">
            <a:avLst/>
          </a:prstGeom>
        </p:spPr>
      </p:pic>
      <p:pic>
        <p:nvPicPr>
          <p:cNvPr id="6" name="Picture 5"/>
          <p:cNvPicPr>
            <a:picLocks noChangeAspect="1"/>
          </p:cNvPicPr>
          <p:nvPr/>
        </p:nvPicPr>
        <p:blipFill>
          <a:blip r:embed="rId4"/>
          <a:stretch>
            <a:fillRect/>
          </a:stretch>
        </p:blipFill>
        <p:spPr>
          <a:xfrm>
            <a:off x="3292162" y="1175623"/>
            <a:ext cx="2879074" cy="2202850"/>
          </a:xfrm>
          <a:prstGeom prst="rect">
            <a:avLst/>
          </a:prstGeom>
        </p:spPr>
      </p:pic>
      <p:pic>
        <p:nvPicPr>
          <p:cNvPr id="7" name="Picture 6"/>
          <p:cNvPicPr>
            <a:picLocks noChangeAspect="1"/>
          </p:cNvPicPr>
          <p:nvPr/>
        </p:nvPicPr>
        <p:blipFill>
          <a:blip r:embed="rId5"/>
          <a:stretch>
            <a:fillRect/>
          </a:stretch>
        </p:blipFill>
        <p:spPr>
          <a:xfrm>
            <a:off x="162993" y="4329956"/>
            <a:ext cx="2923505" cy="2233734"/>
          </a:xfrm>
          <a:prstGeom prst="rect">
            <a:avLst/>
          </a:prstGeom>
        </p:spPr>
      </p:pic>
      <p:pic>
        <p:nvPicPr>
          <p:cNvPr id="8" name="Picture 7"/>
          <p:cNvPicPr>
            <a:picLocks noChangeAspect="1"/>
          </p:cNvPicPr>
          <p:nvPr/>
        </p:nvPicPr>
        <p:blipFill>
          <a:blip r:embed="rId6"/>
          <a:stretch>
            <a:fillRect/>
          </a:stretch>
        </p:blipFill>
        <p:spPr>
          <a:xfrm>
            <a:off x="3211855" y="4329956"/>
            <a:ext cx="2793490" cy="2310400"/>
          </a:xfrm>
          <a:prstGeom prst="rect">
            <a:avLst/>
          </a:prstGeom>
        </p:spPr>
      </p:pic>
      <p:sp>
        <p:nvSpPr>
          <p:cNvPr id="14" name="TextBox 13"/>
          <p:cNvSpPr txBox="1"/>
          <p:nvPr/>
        </p:nvSpPr>
        <p:spPr>
          <a:xfrm>
            <a:off x="152369" y="3754046"/>
            <a:ext cx="3047136" cy="369332"/>
          </a:xfrm>
          <a:prstGeom prst="rect">
            <a:avLst/>
          </a:prstGeom>
          <a:solidFill>
            <a:srgbClr val="FFFF00"/>
          </a:solidFill>
        </p:spPr>
        <p:txBody>
          <a:bodyPr wrap="square" rtlCol="0">
            <a:spAutoFit/>
          </a:bodyPr>
          <a:lstStyle/>
          <a:p>
            <a:r>
              <a:rPr lang="en-AU" b="1" dirty="0" smtClean="0"/>
              <a:t>Expansionary Monetary Policy</a:t>
            </a:r>
            <a:endParaRPr lang="en-AU" b="1" dirty="0"/>
          </a:p>
        </p:txBody>
      </p:sp>
      <p:sp>
        <p:nvSpPr>
          <p:cNvPr id="15" name="TextBox 14"/>
          <p:cNvSpPr txBox="1"/>
          <p:nvPr/>
        </p:nvSpPr>
        <p:spPr>
          <a:xfrm>
            <a:off x="226182" y="806291"/>
            <a:ext cx="3648341" cy="369332"/>
          </a:xfrm>
          <a:prstGeom prst="rect">
            <a:avLst/>
          </a:prstGeom>
          <a:solidFill>
            <a:srgbClr val="FFFF00"/>
          </a:solidFill>
        </p:spPr>
        <p:txBody>
          <a:bodyPr wrap="square" rtlCol="0">
            <a:spAutoFit/>
          </a:bodyPr>
          <a:lstStyle/>
          <a:p>
            <a:r>
              <a:rPr lang="en-AU" b="1" dirty="0" smtClean="0"/>
              <a:t>Contractionary Monetary Policy</a:t>
            </a:r>
            <a:endParaRPr lang="en-AU" b="1" dirty="0"/>
          </a:p>
        </p:txBody>
      </p:sp>
      <p:sp>
        <p:nvSpPr>
          <p:cNvPr id="16" name="TextBox 15"/>
          <p:cNvSpPr txBox="1"/>
          <p:nvPr/>
        </p:nvSpPr>
        <p:spPr>
          <a:xfrm>
            <a:off x="3324862" y="3754046"/>
            <a:ext cx="2201428" cy="646331"/>
          </a:xfrm>
          <a:prstGeom prst="rect">
            <a:avLst/>
          </a:prstGeom>
          <a:solidFill>
            <a:schemeClr val="accent4">
              <a:lumMod val="60000"/>
              <a:lumOff val="40000"/>
            </a:schemeClr>
          </a:solidFill>
        </p:spPr>
        <p:txBody>
          <a:bodyPr wrap="square" rtlCol="0">
            <a:spAutoFit/>
          </a:bodyPr>
          <a:lstStyle/>
          <a:p>
            <a:r>
              <a:rPr lang="en-AU" i="1" dirty="0" smtClean="0"/>
              <a:t>↑</a:t>
            </a:r>
            <a:r>
              <a:rPr lang="en-AU" dirty="0" smtClean="0"/>
              <a:t>Money Supply, ↓Interest Rates </a:t>
            </a:r>
            <a:endParaRPr lang="en-AU" dirty="0"/>
          </a:p>
        </p:txBody>
      </p:sp>
      <p:sp>
        <p:nvSpPr>
          <p:cNvPr id="17" name="TextBox 16"/>
          <p:cNvSpPr txBox="1"/>
          <p:nvPr/>
        </p:nvSpPr>
        <p:spPr>
          <a:xfrm>
            <a:off x="3948336" y="752775"/>
            <a:ext cx="1977718" cy="646331"/>
          </a:xfrm>
          <a:prstGeom prst="rect">
            <a:avLst/>
          </a:prstGeom>
          <a:solidFill>
            <a:schemeClr val="accent4">
              <a:lumMod val="60000"/>
              <a:lumOff val="40000"/>
            </a:schemeClr>
          </a:solidFill>
        </p:spPr>
        <p:txBody>
          <a:bodyPr wrap="square" rtlCol="0">
            <a:spAutoFit/>
          </a:bodyPr>
          <a:lstStyle/>
          <a:p>
            <a:r>
              <a:rPr lang="en-AU" dirty="0"/>
              <a:t>↓ </a:t>
            </a:r>
            <a:r>
              <a:rPr lang="en-AU" dirty="0" smtClean="0"/>
              <a:t>Money Supply, </a:t>
            </a:r>
            <a:r>
              <a:rPr lang="en-AU" dirty="0"/>
              <a:t>↑ </a:t>
            </a:r>
            <a:r>
              <a:rPr lang="en-AU" dirty="0" smtClean="0"/>
              <a:t>Interest Rates </a:t>
            </a:r>
            <a:endParaRPr lang="en-AU" dirty="0"/>
          </a:p>
        </p:txBody>
      </p:sp>
      <p:sp>
        <p:nvSpPr>
          <p:cNvPr id="18" name="TextBox 17"/>
          <p:cNvSpPr txBox="1"/>
          <p:nvPr/>
        </p:nvSpPr>
        <p:spPr>
          <a:xfrm>
            <a:off x="5515878" y="1751533"/>
            <a:ext cx="1310715" cy="369332"/>
          </a:xfrm>
          <a:prstGeom prst="rect">
            <a:avLst/>
          </a:prstGeom>
          <a:solidFill>
            <a:schemeClr val="accent4">
              <a:lumMod val="60000"/>
              <a:lumOff val="40000"/>
            </a:schemeClr>
          </a:solidFill>
        </p:spPr>
        <p:txBody>
          <a:bodyPr wrap="square" rtlCol="0">
            <a:spAutoFit/>
          </a:bodyPr>
          <a:lstStyle/>
          <a:p>
            <a:r>
              <a:rPr lang="en-AU" dirty="0"/>
              <a:t>↓</a:t>
            </a:r>
            <a:r>
              <a:rPr lang="en-AU" dirty="0" smtClean="0"/>
              <a:t>C↓</a:t>
            </a:r>
            <a:r>
              <a:rPr lang="en-AU" dirty="0"/>
              <a:t>I</a:t>
            </a:r>
          </a:p>
        </p:txBody>
      </p:sp>
      <p:sp>
        <p:nvSpPr>
          <p:cNvPr id="19" name="TextBox 18"/>
          <p:cNvSpPr txBox="1"/>
          <p:nvPr/>
        </p:nvSpPr>
        <p:spPr>
          <a:xfrm>
            <a:off x="5074024" y="4329956"/>
            <a:ext cx="931321" cy="369332"/>
          </a:xfrm>
          <a:prstGeom prst="rect">
            <a:avLst/>
          </a:prstGeom>
          <a:solidFill>
            <a:schemeClr val="accent4">
              <a:lumMod val="60000"/>
              <a:lumOff val="40000"/>
            </a:schemeClr>
          </a:solidFill>
        </p:spPr>
        <p:txBody>
          <a:bodyPr wrap="square" rtlCol="0">
            <a:spAutoFit/>
          </a:bodyPr>
          <a:lstStyle/>
          <a:p>
            <a:r>
              <a:rPr lang="en-AU" dirty="0" smtClean="0"/>
              <a:t>↑C</a:t>
            </a:r>
            <a:r>
              <a:rPr lang="en-AU" dirty="0"/>
              <a:t> </a:t>
            </a:r>
            <a:r>
              <a:rPr lang="en-AU" dirty="0" smtClean="0"/>
              <a:t>↑I</a:t>
            </a:r>
            <a:endParaRPr lang="en-AU" dirty="0"/>
          </a:p>
        </p:txBody>
      </p:sp>
    </p:spTree>
    <p:extLst>
      <p:ext uri="{BB962C8B-B14F-4D97-AF65-F5344CB8AC3E}">
        <p14:creationId xmlns:p14="http://schemas.microsoft.com/office/powerpoint/2010/main" val="3576935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7" y="153459"/>
            <a:ext cx="7188200" cy="583142"/>
          </a:xfrm>
        </p:spPr>
        <p:txBody>
          <a:bodyPr>
            <a:normAutofit fontScale="90000"/>
          </a:bodyPr>
          <a:lstStyle/>
          <a:p>
            <a:r>
              <a:rPr lang="en-US" dirty="0" smtClean="0"/>
              <a:t>Three  Tools of Monetary Policy</a:t>
            </a:r>
            <a:endParaRPr lang="en-US" dirty="0"/>
          </a:p>
        </p:txBody>
      </p:sp>
      <p:sp>
        <p:nvSpPr>
          <p:cNvPr id="3" name="Content Placeholder 2"/>
          <p:cNvSpPr>
            <a:spLocks noGrp="1"/>
          </p:cNvSpPr>
          <p:nvPr>
            <p:ph idx="1"/>
          </p:nvPr>
        </p:nvSpPr>
        <p:spPr>
          <a:xfrm>
            <a:off x="279402" y="2094356"/>
            <a:ext cx="3276599" cy="2803916"/>
          </a:xfrm>
          <a:solidFill>
            <a:schemeClr val="tx2">
              <a:lumMod val="20000"/>
              <a:lumOff val="80000"/>
            </a:schemeClr>
          </a:solidFill>
        </p:spPr>
        <p:txBody>
          <a:bodyPr>
            <a:normAutofit fontScale="70000" lnSpcReduction="20000"/>
          </a:bodyPr>
          <a:lstStyle/>
          <a:p>
            <a:pPr marL="514350" indent="-514350">
              <a:buFont typeface="+mj-lt"/>
              <a:buAutoNum type="arabicPeriod"/>
            </a:pPr>
            <a:r>
              <a:rPr lang="en-US" b="1" dirty="0" smtClean="0">
                <a:solidFill>
                  <a:srgbClr val="00B0F0"/>
                </a:solidFill>
              </a:rPr>
              <a:t>Open Market Operations (OMO)</a:t>
            </a:r>
          </a:p>
          <a:p>
            <a:pPr lvl="1"/>
            <a:r>
              <a:rPr lang="en-US" b="1" dirty="0" smtClean="0"/>
              <a:t>Buy bonds </a:t>
            </a:r>
            <a:r>
              <a:rPr lang="en-US" dirty="0" smtClean="0"/>
              <a:t>= </a:t>
            </a:r>
            <a:r>
              <a:rPr lang="en-US" dirty="0"/>
              <a:t>increase the money supply -&gt; decrease the interest rate</a:t>
            </a:r>
          </a:p>
          <a:p>
            <a:pPr lvl="1"/>
            <a:r>
              <a:rPr lang="en-US" b="1" dirty="0" smtClean="0"/>
              <a:t>Sell Bonds </a:t>
            </a:r>
            <a:r>
              <a:rPr lang="en-US" dirty="0" smtClean="0"/>
              <a:t>= </a:t>
            </a:r>
            <a:r>
              <a:rPr lang="en-US" dirty="0"/>
              <a:t>decrease the money supply -&gt; increase interest </a:t>
            </a:r>
            <a:r>
              <a:rPr lang="en-US" dirty="0" smtClean="0"/>
              <a:t>rate</a:t>
            </a:r>
          </a:p>
          <a:p>
            <a:pPr lvl="1"/>
            <a:r>
              <a:rPr lang="en-US" dirty="0" smtClean="0"/>
              <a:t>Remember: </a:t>
            </a:r>
            <a:r>
              <a:rPr lang="en-US" dirty="0" smtClean="0">
                <a:solidFill>
                  <a:srgbClr val="00B050"/>
                </a:solidFill>
              </a:rPr>
              <a:t>B</a:t>
            </a:r>
            <a:r>
              <a:rPr lang="en-US" dirty="0" smtClean="0"/>
              <a:t>uy Bonds = </a:t>
            </a:r>
            <a:r>
              <a:rPr lang="en-US" dirty="0" smtClean="0">
                <a:solidFill>
                  <a:srgbClr val="00B050"/>
                </a:solidFill>
              </a:rPr>
              <a:t>B</a:t>
            </a:r>
            <a:r>
              <a:rPr lang="en-US" dirty="0" smtClean="0"/>
              <a:t>ig (increase money supply), </a:t>
            </a:r>
            <a:r>
              <a:rPr lang="en-US" dirty="0" smtClean="0">
                <a:solidFill>
                  <a:srgbClr val="FF0000"/>
                </a:solidFill>
              </a:rPr>
              <a:t>S</a:t>
            </a:r>
            <a:r>
              <a:rPr lang="en-US" dirty="0" smtClean="0"/>
              <a:t>ell Bonds = </a:t>
            </a:r>
            <a:r>
              <a:rPr lang="en-US" dirty="0" smtClean="0">
                <a:solidFill>
                  <a:srgbClr val="FF0000"/>
                </a:solidFill>
              </a:rPr>
              <a:t>S</a:t>
            </a:r>
            <a:r>
              <a:rPr lang="en-US" dirty="0" smtClean="0"/>
              <a:t>mall (decrease money supply)</a:t>
            </a:r>
          </a:p>
          <a:p>
            <a:pPr lvl="1"/>
            <a:endParaRPr lang="en-US" dirty="0"/>
          </a:p>
        </p:txBody>
      </p:sp>
      <p:sp>
        <p:nvSpPr>
          <p:cNvPr id="4" name="TextBox 3"/>
          <p:cNvSpPr txBox="1"/>
          <p:nvPr/>
        </p:nvSpPr>
        <p:spPr>
          <a:xfrm>
            <a:off x="3395133" y="5926667"/>
            <a:ext cx="2091267" cy="626533"/>
          </a:xfrm>
          <a:prstGeom prst="rect">
            <a:avLst/>
          </a:prstGeom>
          <a:noFill/>
        </p:spPr>
        <p:txBody>
          <a:bodyPr wrap="square" rtlCol="0">
            <a:spAutoFit/>
          </a:bodyPr>
          <a:lstStyle/>
          <a:p>
            <a:endParaRPr lang="en-US" dirty="0"/>
          </a:p>
        </p:txBody>
      </p:sp>
      <p:sp>
        <p:nvSpPr>
          <p:cNvPr id="5" name="TextBox 4"/>
          <p:cNvSpPr txBox="1"/>
          <p:nvPr/>
        </p:nvSpPr>
        <p:spPr>
          <a:xfrm>
            <a:off x="4191001" y="2900783"/>
            <a:ext cx="3522132" cy="2031325"/>
          </a:xfrm>
          <a:prstGeom prst="rect">
            <a:avLst/>
          </a:prstGeom>
          <a:solidFill>
            <a:schemeClr val="bg1">
              <a:lumMod val="60000"/>
              <a:lumOff val="40000"/>
            </a:schemeClr>
          </a:solidFill>
          <a:ln>
            <a:solidFill>
              <a:schemeClr val="bg2">
                <a:lumMod val="90000"/>
              </a:schemeClr>
            </a:solidFill>
          </a:ln>
        </p:spPr>
        <p:txBody>
          <a:bodyPr wrap="square" rtlCol="0">
            <a:spAutoFit/>
          </a:bodyPr>
          <a:lstStyle/>
          <a:p>
            <a:r>
              <a:rPr lang="en-US" b="1" dirty="0" smtClean="0">
                <a:solidFill>
                  <a:srgbClr val="00B0F0"/>
                </a:solidFill>
              </a:rPr>
              <a:t>2. Required </a:t>
            </a:r>
            <a:r>
              <a:rPr lang="en-US" b="1" dirty="0">
                <a:solidFill>
                  <a:srgbClr val="00B0F0"/>
                </a:solidFill>
              </a:rPr>
              <a:t>Reserve Ratio (RRR)</a:t>
            </a:r>
          </a:p>
          <a:p>
            <a:pPr lvl="1"/>
            <a:r>
              <a:rPr lang="en-US" b="1" dirty="0"/>
              <a:t>Increase RRR </a:t>
            </a:r>
            <a:r>
              <a:rPr lang="en-US" dirty="0"/>
              <a:t>– decrease the money supply -&gt; increase interest rate</a:t>
            </a:r>
          </a:p>
          <a:p>
            <a:pPr lvl="1"/>
            <a:r>
              <a:rPr lang="en-US" b="1" dirty="0"/>
              <a:t>Decrease RRR </a:t>
            </a:r>
            <a:r>
              <a:rPr lang="en-US" dirty="0"/>
              <a:t>– increase the money supply -&gt; decrease the interest </a:t>
            </a:r>
            <a:r>
              <a:rPr lang="en-US" dirty="0" smtClean="0"/>
              <a:t>rate</a:t>
            </a:r>
            <a:endParaRPr lang="en-US" dirty="0"/>
          </a:p>
        </p:txBody>
      </p:sp>
      <p:sp>
        <p:nvSpPr>
          <p:cNvPr id="6" name="TextBox 5"/>
          <p:cNvSpPr txBox="1"/>
          <p:nvPr/>
        </p:nvSpPr>
        <p:spPr>
          <a:xfrm>
            <a:off x="8128000" y="2162119"/>
            <a:ext cx="3412066" cy="3170099"/>
          </a:xfrm>
          <a:prstGeom prst="rect">
            <a:avLst/>
          </a:prstGeom>
          <a:solidFill>
            <a:schemeClr val="accent6">
              <a:lumMod val="40000"/>
              <a:lumOff val="60000"/>
            </a:schemeClr>
          </a:solidFill>
        </p:spPr>
        <p:txBody>
          <a:bodyPr wrap="square" rtlCol="0">
            <a:spAutoFit/>
          </a:bodyPr>
          <a:lstStyle/>
          <a:p>
            <a:r>
              <a:rPr lang="en-US" dirty="0" smtClean="0"/>
              <a:t>3. </a:t>
            </a:r>
            <a:r>
              <a:rPr lang="en-US" b="1" dirty="0" smtClean="0">
                <a:solidFill>
                  <a:srgbClr val="00B0F0"/>
                </a:solidFill>
              </a:rPr>
              <a:t>Discount </a:t>
            </a:r>
            <a:r>
              <a:rPr lang="en-US" b="1" dirty="0">
                <a:solidFill>
                  <a:srgbClr val="00B0F0"/>
                </a:solidFill>
              </a:rPr>
              <a:t>Rate and Federal Funds Rate</a:t>
            </a:r>
          </a:p>
          <a:p>
            <a:pPr lvl="1"/>
            <a:r>
              <a:rPr lang="en-US" sz="1600" b="1" dirty="0" smtClean="0"/>
              <a:t>Increase Discount Rate or Federal Funds </a:t>
            </a:r>
            <a:r>
              <a:rPr lang="en-US" sz="1600" b="1" dirty="0"/>
              <a:t>Rate </a:t>
            </a:r>
            <a:r>
              <a:rPr lang="en-US" sz="1600" dirty="0"/>
              <a:t>– decrease the money supply -&gt; increase interest rate</a:t>
            </a:r>
          </a:p>
          <a:p>
            <a:pPr lvl="1"/>
            <a:r>
              <a:rPr lang="en-US" sz="1600" b="1" dirty="0" smtClean="0"/>
              <a:t>Decrease </a:t>
            </a:r>
            <a:r>
              <a:rPr lang="en-US" sz="1600" b="1" dirty="0"/>
              <a:t>Discount Rate or Federal Funds Rate </a:t>
            </a:r>
            <a:r>
              <a:rPr lang="en-US" sz="1600" dirty="0"/>
              <a:t>– </a:t>
            </a:r>
            <a:r>
              <a:rPr lang="en-US" sz="1600" dirty="0" smtClean="0"/>
              <a:t>increase </a:t>
            </a:r>
            <a:r>
              <a:rPr lang="en-US" sz="1600" dirty="0"/>
              <a:t>the money supply -&gt; </a:t>
            </a:r>
            <a:r>
              <a:rPr lang="en-US" sz="1600" dirty="0" smtClean="0"/>
              <a:t>decrease </a:t>
            </a:r>
            <a:r>
              <a:rPr lang="en-US" sz="1600" dirty="0"/>
              <a:t>interest rate</a:t>
            </a:r>
          </a:p>
          <a:p>
            <a:pPr lvl="1"/>
            <a:endParaRPr lang="en-US" dirty="0"/>
          </a:p>
          <a:p>
            <a:endParaRPr lang="en-US" dirty="0"/>
          </a:p>
        </p:txBody>
      </p:sp>
      <p:sp>
        <p:nvSpPr>
          <p:cNvPr id="7" name="Right Arrow 6"/>
          <p:cNvSpPr/>
          <p:nvPr/>
        </p:nvSpPr>
        <p:spPr>
          <a:xfrm rot="8419828">
            <a:off x="2314282" y="1069346"/>
            <a:ext cx="1620569" cy="816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4219773" y="1337652"/>
            <a:ext cx="1746236" cy="787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307333">
            <a:off x="6314744" y="1038977"/>
            <a:ext cx="1970971" cy="816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279402" y="5014073"/>
            <a:ext cx="2676899" cy="1581371"/>
          </a:xfrm>
          <a:prstGeom prst="rect">
            <a:avLst/>
          </a:prstGeom>
        </p:spPr>
      </p:pic>
      <p:sp>
        <p:nvSpPr>
          <p:cNvPr id="11" name="TextBox 10"/>
          <p:cNvSpPr txBox="1"/>
          <p:nvPr/>
        </p:nvSpPr>
        <p:spPr>
          <a:xfrm>
            <a:off x="3031066" y="5892831"/>
            <a:ext cx="1236133" cy="830997"/>
          </a:xfrm>
          <a:prstGeom prst="rect">
            <a:avLst/>
          </a:prstGeom>
          <a:noFill/>
        </p:spPr>
        <p:txBody>
          <a:bodyPr wrap="square" rtlCol="0">
            <a:spAutoFit/>
          </a:bodyPr>
          <a:lstStyle/>
          <a:p>
            <a:r>
              <a:rPr lang="en-US" sz="1200" dirty="0" smtClean="0"/>
              <a:t>Securities = bonds</a:t>
            </a:r>
          </a:p>
          <a:p>
            <a:r>
              <a:rPr lang="en-US" sz="1200" dirty="0" smtClean="0"/>
              <a:t>(or any other financial assets)</a:t>
            </a:r>
            <a:endParaRPr lang="en-US" sz="1200" dirty="0"/>
          </a:p>
        </p:txBody>
      </p:sp>
      <p:pic>
        <p:nvPicPr>
          <p:cNvPr id="12" name="Picture 11"/>
          <p:cNvPicPr>
            <a:picLocks noChangeAspect="1"/>
          </p:cNvPicPr>
          <p:nvPr/>
        </p:nvPicPr>
        <p:blipFill>
          <a:blip r:embed="rId3"/>
          <a:stretch>
            <a:fillRect/>
          </a:stretch>
        </p:blipFill>
        <p:spPr>
          <a:xfrm>
            <a:off x="4440765" y="5014073"/>
            <a:ext cx="3353268" cy="1457528"/>
          </a:xfrm>
          <a:prstGeom prst="rect">
            <a:avLst/>
          </a:prstGeom>
        </p:spPr>
      </p:pic>
      <p:pic>
        <p:nvPicPr>
          <p:cNvPr id="13" name="Picture 12"/>
          <p:cNvPicPr>
            <a:picLocks noChangeAspect="1"/>
          </p:cNvPicPr>
          <p:nvPr/>
        </p:nvPicPr>
        <p:blipFill>
          <a:blip r:embed="rId4"/>
          <a:stretch>
            <a:fillRect/>
          </a:stretch>
        </p:blipFill>
        <p:spPr>
          <a:xfrm>
            <a:off x="8818731" y="4795666"/>
            <a:ext cx="3042961" cy="2018184"/>
          </a:xfrm>
          <a:prstGeom prst="rect">
            <a:avLst/>
          </a:prstGeom>
        </p:spPr>
      </p:pic>
      <p:sp>
        <p:nvSpPr>
          <p:cNvPr id="14" name="TextBox 13"/>
          <p:cNvSpPr txBox="1"/>
          <p:nvPr/>
        </p:nvSpPr>
        <p:spPr>
          <a:xfrm>
            <a:off x="8195733" y="330011"/>
            <a:ext cx="3589867" cy="923330"/>
          </a:xfrm>
          <a:prstGeom prst="rect">
            <a:avLst/>
          </a:prstGeom>
          <a:noFill/>
        </p:spPr>
        <p:txBody>
          <a:bodyPr wrap="square" rtlCol="0">
            <a:spAutoFit/>
          </a:bodyPr>
          <a:lstStyle/>
          <a:p>
            <a:r>
              <a:rPr lang="en-US" dirty="0" smtClean="0"/>
              <a:t>How does the government and Fed actually affect implement their policy? </a:t>
            </a:r>
            <a:endParaRPr lang="en-US" dirty="0"/>
          </a:p>
        </p:txBody>
      </p:sp>
      <p:pic>
        <p:nvPicPr>
          <p:cNvPr id="15" name="Picture 14"/>
          <p:cNvPicPr>
            <a:picLocks noChangeAspect="1"/>
          </p:cNvPicPr>
          <p:nvPr/>
        </p:nvPicPr>
        <p:blipFill>
          <a:blip r:embed="rId5"/>
          <a:stretch>
            <a:fillRect/>
          </a:stretch>
        </p:blipFill>
        <p:spPr>
          <a:xfrm>
            <a:off x="1739591" y="153459"/>
            <a:ext cx="408482" cy="577383"/>
          </a:xfrm>
          <a:prstGeom prst="rect">
            <a:avLst/>
          </a:prstGeom>
        </p:spPr>
      </p:pic>
      <p:sp>
        <p:nvSpPr>
          <p:cNvPr id="16" name="Oval 15">
            <a:hlinkClick r:id="rId6" action="ppaction://hlinksldjump"/>
          </p:cNvPr>
          <p:cNvSpPr/>
          <p:nvPr/>
        </p:nvSpPr>
        <p:spPr>
          <a:xfrm>
            <a:off x="279402" y="2723535"/>
            <a:ext cx="379359" cy="373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hlinkClick r:id="" action="ppaction://noaction"/>
          </p:cNvPr>
          <p:cNvSpPr/>
          <p:nvPr/>
        </p:nvSpPr>
        <p:spPr>
          <a:xfrm>
            <a:off x="4251086" y="3398363"/>
            <a:ext cx="379359" cy="37362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hlinkClick r:id="" action="ppaction://noaction"/>
          </p:cNvPr>
          <p:cNvSpPr/>
          <p:nvPr/>
        </p:nvSpPr>
        <p:spPr>
          <a:xfrm>
            <a:off x="8158453" y="2910348"/>
            <a:ext cx="379359" cy="3736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214513" y="668910"/>
            <a:ext cx="1179871" cy="430887"/>
          </a:xfrm>
          <a:prstGeom prst="rect">
            <a:avLst/>
          </a:prstGeom>
          <a:noFill/>
        </p:spPr>
        <p:txBody>
          <a:bodyPr wrap="square" rtlCol="0">
            <a:spAutoFit/>
          </a:bodyPr>
          <a:lstStyle/>
          <a:p>
            <a:r>
              <a:rPr lang="en-AU" sz="1050" dirty="0" smtClean="0">
                <a:hlinkClick r:id="rId7" action="ppaction://hlinksldjump"/>
              </a:rPr>
              <a:t>Three Tools of Monetary Policy</a:t>
            </a:r>
            <a:endParaRPr lang="en-AU" sz="1050" dirty="0"/>
          </a:p>
        </p:txBody>
      </p:sp>
      <p:pic>
        <p:nvPicPr>
          <p:cNvPr id="21" name="Picture 20"/>
          <p:cNvPicPr>
            <a:picLocks noChangeAspect="1"/>
          </p:cNvPicPr>
          <p:nvPr/>
        </p:nvPicPr>
        <p:blipFill>
          <a:blip r:embed="rId8"/>
          <a:stretch>
            <a:fillRect/>
          </a:stretch>
        </p:blipFill>
        <p:spPr>
          <a:xfrm>
            <a:off x="4406995" y="5452854"/>
            <a:ext cx="685896" cy="168866"/>
          </a:xfrm>
          <a:prstGeom prst="rect">
            <a:avLst/>
          </a:prstGeom>
        </p:spPr>
      </p:pic>
      <p:sp>
        <p:nvSpPr>
          <p:cNvPr id="20" name="TextBox 19"/>
          <p:cNvSpPr txBox="1"/>
          <p:nvPr/>
        </p:nvSpPr>
        <p:spPr>
          <a:xfrm>
            <a:off x="4336752" y="5383398"/>
            <a:ext cx="1362125" cy="276999"/>
          </a:xfrm>
          <a:prstGeom prst="rect">
            <a:avLst/>
          </a:prstGeom>
          <a:noFill/>
        </p:spPr>
        <p:txBody>
          <a:bodyPr wrap="square" rtlCol="0">
            <a:spAutoFit/>
          </a:bodyPr>
          <a:lstStyle/>
          <a:p>
            <a:r>
              <a:rPr lang="en-AU" sz="1200" b="1" dirty="0" smtClean="0"/>
              <a:t>Required</a:t>
            </a:r>
            <a:endParaRPr lang="en-AU" sz="1200" b="1" dirty="0"/>
          </a:p>
        </p:txBody>
      </p:sp>
    </p:spTree>
    <p:extLst>
      <p:ext uri="{BB962C8B-B14F-4D97-AF65-F5344CB8AC3E}">
        <p14:creationId xmlns:p14="http://schemas.microsoft.com/office/powerpoint/2010/main" val="40427028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16" y="148595"/>
            <a:ext cx="5824472" cy="697057"/>
          </a:xfrm>
        </p:spPr>
        <p:txBody>
          <a:bodyPr>
            <a:normAutofit fontScale="90000"/>
          </a:bodyPr>
          <a:lstStyle/>
          <a:p>
            <a:r>
              <a:rPr lang="en-AU" dirty="0" smtClean="0"/>
              <a:t>Monetary Policy Tools Summary #1</a:t>
            </a:r>
            <a:endParaRPr lang="en-AU" dirty="0"/>
          </a:p>
        </p:txBody>
      </p:sp>
      <p:sp>
        <p:nvSpPr>
          <p:cNvPr id="3" name="Content Placeholder 2"/>
          <p:cNvSpPr>
            <a:spLocks noGrp="1"/>
          </p:cNvSpPr>
          <p:nvPr>
            <p:ph idx="1"/>
          </p:nvPr>
        </p:nvSpPr>
        <p:spPr>
          <a:xfrm>
            <a:off x="325316" y="4257920"/>
            <a:ext cx="4281621" cy="2081334"/>
          </a:xfrm>
          <a:solidFill>
            <a:schemeClr val="accent1">
              <a:lumMod val="40000"/>
              <a:lumOff val="60000"/>
            </a:schemeClr>
          </a:solidFill>
        </p:spPr>
        <p:txBody>
          <a:bodyPr>
            <a:normAutofit fontScale="55000" lnSpcReduction="20000"/>
          </a:bodyPr>
          <a:lstStyle/>
          <a:p>
            <a:pPr marL="0" indent="0">
              <a:buNone/>
            </a:pPr>
            <a:r>
              <a:rPr lang="en-AU" sz="3600" b="1" dirty="0" smtClean="0"/>
              <a:t>Expansionary Monetary Policy Tools</a:t>
            </a:r>
          </a:p>
          <a:p>
            <a:pPr marL="514350" indent="-514350">
              <a:buFont typeface="+mj-lt"/>
              <a:buAutoNum type="arabicPeriod"/>
            </a:pPr>
            <a:r>
              <a:rPr lang="en-AU" b="1" dirty="0" smtClean="0"/>
              <a:t>OMO – Buy Bonds </a:t>
            </a:r>
            <a:r>
              <a:rPr lang="en-AU" dirty="0"/>
              <a:t>→ </a:t>
            </a:r>
            <a:r>
              <a:rPr lang="en-AU" dirty="0" smtClean="0"/>
              <a:t>new money enters money supply</a:t>
            </a:r>
            <a:r>
              <a:rPr lang="en-AU" dirty="0"/>
              <a:t> →</a:t>
            </a:r>
            <a:endParaRPr lang="en-AU" dirty="0" smtClean="0"/>
          </a:p>
          <a:p>
            <a:pPr marL="514350" indent="-514350">
              <a:buFont typeface="+mj-lt"/>
              <a:buAutoNum type="arabicPeriod"/>
            </a:pPr>
            <a:r>
              <a:rPr lang="en-AU" b="1" dirty="0"/>
              <a:t>↓</a:t>
            </a:r>
            <a:r>
              <a:rPr lang="en-AU" b="1" dirty="0" smtClean="0"/>
              <a:t>Required Reserve Ratio</a:t>
            </a:r>
            <a:r>
              <a:rPr lang="en-AU" dirty="0"/>
              <a:t>→ </a:t>
            </a:r>
            <a:r>
              <a:rPr lang="en-AU" dirty="0" smtClean="0"/>
              <a:t>More money available for borrowing/lending</a:t>
            </a:r>
            <a:r>
              <a:rPr lang="en-AU" dirty="0"/>
              <a:t> →</a:t>
            </a:r>
            <a:endParaRPr lang="en-AU" dirty="0" smtClean="0"/>
          </a:p>
          <a:p>
            <a:pPr marL="514350" indent="-514350">
              <a:buFont typeface="+mj-lt"/>
              <a:buAutoNum type="arabicPeriod"/>
            </a:pPr>
            <a:r>
              <a:rPr lang="en-AU" b="1" dirty="0" smtClean="0"/>
              <a:t>↓Discount </a:t>
            </a:r>
            <a:r>
              <a:rPr lang="en-AU" b="1" dirty="0"/>
              <a:t>Rate or Federal Funds </a:t>
            </a:r>
            <a:r>
              <a:rPr lang="en-AU" b="1" dirty="0" smtClean="0"/>
              <a:t>Rate</a:t>
            </a:r>
            <a:r>
              <a:rPr lang="en-AU" dirty="0" smtClean="0"/>
              <a:t>→ ↓Cost of borrowing</a:t>
            </a:r>
            <a:r>
              <a:rPr lang="en-AU" dirty="0"/>
              <a:t> → </a:t>
            </a:r>
            <a:r>
              <a:rPr lang="en-AU" dirty="0" smtClean="0"/>
              <a:t>↑ Bank borrowing/lending</a:t>
            </a:r>
            <a:r>
              <a:rPr lang="en-AU" dirty="0"/>
              <a:t> →</a:t>
            </a:r>
            <a:endParaRPr lang="en-AU" dirty="0" smtClean="0"/>
          </a:p>
        </p:txBody>
      </p:sp>
      <p:pic>
        <p:nvPicPr>
          <p:cNvPr id="4" name="Picture 3"/>
          <p:cNvPicPr>
            <a:picLocks noChangeAspect="1"/>
          </p:cNvPicPr>
          <p:nvPr/>
        </p:nvPicPr>
        <p:blipFill>
          <a:blip r:embed="rId2"/>
          <a:stretch>
            <a:fillRect/>
          </a:stretch>
        </p:blipFill>
        <p:spPr>
          <a:xfrm>
            <a:off x="5436144" y="879231"/>
            <a:ext cx="3452371" cy="2402526"/>
          </a:xfrm>
          <a:prstGeom prst="rect">
            <a:avLst/>
          </a:prstGeom>
        </p:spPr>
      </p:pic>
      <p:pic>
        <p:nvPicPr>
          <p:cNvPr id="5" name="Picture 4"/>
          <p:cNvPicPr>
            <a:picLocks noChangeAspect="1"/>
          </p:cNvPicPr>
          <p:nvPr/>
        </p:nvPicPr>
        <p:blipFill>
          <a:blip r:embed="rId3"/>
          <a:stretch>
            <a:fillRect/>
          </a:stretch>
        </p:blipFill>
        <p:spPr>
          <a:xfrm>
            <a:off x="8860496" y="3962944"/>
            <a:ext cx="3231730" cy="2472676"/>
          </a:xfrm>
          <a:prstGeom prst="rect">
            <a:avLst/>
          </a:prstGeom>
        </p:spPr>
      </p:pic>
      <p:pic>
        <p:nvPicPr>
          <p:cNvPr id="6" name="Picture 5"/>
          <p:cNvPicPr>
            <a:picLocks noChangeAspect="1"/>
          </p:cNvPicPr>
          <p:nvPr/>
        </p:nvPicPr>
        <p:blipFill>
          <a:blip r:embed="rId4"/>
          <a:stretch>
            <a:fillRect/>
          </a:stretch>
        </p:blipFill>
        <p:spPr>
          <a:xfrm>
            <a:off x="5275386" y="3741382"/>
            <a:ext cx="3526212" cy="2694238"/>
          </a:xfrm>
          <a:prstGeom prst="rect">
            <a:avLst/>
          </a:prstGeom>
        </p:spPr>
      </p:pic>
      <p:pic>
        <p:nvPicPr>
          <p:cNvPr id="7" name="Picture 6"/>
          <p:cNvPicPr>
            <a:picLocks noChangeAspect="1"/>
          </p:cNvPicPr>
          <p:nvPr/>
        </p:nvPicPr>
        <p:blipFill>
          <a:blip r:embed="rId5"/>
          <a:stretch>
            <a:fillRect/>
          </a:stretch>
        </p:blipFill>
        <p:spPr>
          <a:xfrm>
            <a:off x="8940928" y="524760"/>
            <a:ext cx="3107082" cy="2795605"/>
          </a:xfrm>
          <a:prstGeom prst="rect">
            <a:avLst/>
          </a:prstGeom>
        </p:spPr>
      </p:pic>
      <p:sp>
        <p:nvSpPr>
          <p:cNvPr id="8" name="Content Placeholder 2"/>
          <p:cNvSpPr txBox="1">
            <a:spLocks/>
          </p:cNvSpPr>
          <p:nvPr/>
        </p:nvSpPr>
        <p:spPr>
          <a:xfrm>
            <a:off x="464034" y="1156777"/>
            <a:ext cx="3947365" cy="2124980"/>
          </a:xfrm>
          <a:prstGeom prst="rect">
            <a:avLst/>
          </a:prstGeom>
          <a:solidFill>
            <a:schemeClr val="accent3">
              <a:lumMod val="40000"/>
              <a:lumOff val="60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3600" b="1" dirty="0" smtClean="0"/>
              <a:t>Contractionary Monetary Policy Tools</a:t>
            </a:r>
          </a:p>
          <a:p>
            <a:pPr marL="514350" indent="-514350">
              <a:buFont typeface="+mj-lt"/>
              <a:buAutoNum type="arabicPeriod"/>
            </a:pPr>
            <a:r>
              <a:rPr lang="en-US" b="1" dirty="0" smtClean="0"/>
              <a:t>Open Market Operations (OMO) – Sell </a:t>
            </a:r>
            <a:r>
              <a:rPr lang="en-US" b="1" dirty="0"/>
              <a:t>bonds </a:t>
            </a:r>
            <a:r>
              <a:rPr lang="en-AU" dirty="0"/>
              <a:t>→ </a:t>
            </a:r>
            <a:r>
              <a:rPr lang="en-AU" dirty="0" smtClean="0"/>
              <a:t> </a:t>
            </a:r>
            <a:r>
              <a:rPr lang="en-AU" dirty="0"/>
              <a:t>money </a:t>
            </a:r>
            <a:r>
              <a:rPr lang="en-AU" dirty="0" smtClean="0"/>
              <a:t>leaves </a:t>
            </a:r>
            <a:r>
              <a:rPr lang="en-AU" dirty="0"/>
              <a:t>money </a:t>
            </a:r>
            <a:r>
              <a:rPr lang="en-AU" dirty="0" smtClean="0"/>
              <a:t>supply</a:t>
            </a:r>
            <a:r>
              <a:rPr lang="en-AU" dirty="0"/>
              <a:t> →</a:t>
            </a:r>
            <a:endParaRPr lang="en-US" dirty="0"/>
          </a:p>
          <a:p>
            <a:pPr marL="514350" indent="-514350">
              <a:buFont typeface="+mj-lt"/>
              <a:buAutoNum type="arabicPeriod"/>
            </a:pPr>
            <a:r>
              <a:rPr lang="en-AU" b="1" dirty="0"/>
              <a:t>↑ </a:t>
            </a:r>
            <a:r>
              <a:rPr lang="en-AU" b="1" dirty="0" smtClean="0"/>
              <a:t>Required </a:t>
            </a:r>
            <a:r>
              <a:rPr lang="en-AU" b="1" dirty="0"/>
              <a:t>Reserve Ratio </a:t>
            </a:r>
            <a:r>
              <a:rPr lang="en-AU" dirty="0" smtClean="0"/>
              <a:t>→ Less money available for borrowing/lending</a:t>
            </a:r>
            <a:r>
              <a:rPr lang="en-AU" dirty="0"/>
              <a:t> →</a:t>
            </a:r>
            <a:endParaRPr lang="en-AU" dirty="0" smtClean="0"/>
          </a:p>
          <a:p>
            <a:pPr marL="514350" indent="-514350">
              <a:buFont typeface="+mj-lt"/>
              <a:buAutoNum type="arabicPeriod"/>
            </a:pPr>
            <a:r>
              <a:rPr lang="en-AU" b="1" dirty="0" smtClean="0"/>
              <a:t>↑Discount Rate or Federal Funds Rate</a:t>
            </a:r>
            <a:r>
              <a:rPr lang="en-AU" dirty="0" smtClean="0"/>
              <a:t>→</a:t>
            </a:r>
            <a:r>
              <a:rPr lang="en-AU" dirty="0"/>
              <a:t> ↑ </a:t>
            </a:r>
            <a:r>
              <a:rPr lang="en-AU" dirty="0" smtClean="0"/>
              <a:t>Cost </a:t>
            </a:r>
            <a:r>
              <a:rPr lang="en-AU" dirty="0"/>
              <a:t>of borrowing → </a:t>
            </a:r>
            <a:r>
              <a:rPr lang="en-AU" dirty="0" smtClean="0"/>
              <a:t>↓Bank borrowing/lending</a:t>
            </a:r>
            <a:r>
              <a:rPr lang="en-AU" dirty="0"/>
              <a:t> </a:t>
            </a:r>
            <a:r>
              <a:rPr lang="en-AU" dirty="0" smtClean="0"/>
              <a:t>→</a:t>
            </a:r>
          </a:p>
        </p:txBody>
      </p:sp>
      <p:sp>
        <p:nvSpPr>
          <p:cNvPr id="9" name="Right Arrow 8"/>
          <p:cNvSpPr/>
          <p:nvPr/>
        </p:nvSpPr>
        <p:spPr>
          <a:xfrm>
            <a:off x="4519246" y="1688123"/>
            <a:ext cx="659423" cy="55391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ight Arrow 9"/>
          <p:cNvSpPr/>
          <p:nvPr/>
        </p:nvSpPr>
        <p:spPr>
          <a:xfrm>
            <a:off x="8031216" y="1620716"/>
            <a:ext cx="659423" cy="55391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ight Arrow 10"/>
          <p:cNvSpPr/>
          <p:nvPr/>
        </p:nvSpPr>
        <p:spPr>
          <a:xfrm>
            <a:off x="4665835" y="4576784"/>
            <a:ext cx="659423" cy="55391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Arrow 11"/>
          <p:cNvSpPr/>
          <p:nvPr/>
        </p:nvSpPr>
        <p:spPr>
          <a:xfrm>
            <a:off x="8177805" y="4509377"/>
            <a:ext cx="659423" cy="55391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8690639" y="3587251"/>
            <a:ext cx="3047136" cy="369332"/>
          </a:xfrm>
          <a:prstGeom prst="rect">
            <a:avLst/>
          </a:prstGeom>
          <a:solidFill>
            <a:srgbClr val="FFFF00"/>
          </a:solidFill>
        </p:spPr>
        <p:txBody>
          <a:bodyPr wrap="square" rtlCol="0">
            <a:spAutoFit/>
          </a:bodyPr>
          <a:lstStyle/>
          <a:p>
            <a:r>
              <a:rPr lang="en-AU" b="1" dirty="0" smtClean="0"/>
              <a:t>Expansionary Monetary Policy</a:t>
            </a:r>
            <a:endParaRPr lang="en-AU" b="1" dirty="0"/>
          </a:p>
        </p:txBody>
      </p:sp>
      <p:sp>
        <p:nvSpPr>
          <p:cNvPr id="14" name="TextBox 13"/>
          <p:cNvSpPr txBox="1"/>
          <p:nvPr/>
        </p:nvSpPr>
        <p:spPr>
          <a:xfrm>
            <a:off x="8507516" y="369282"/>
            <a:ext cx="3648341" cy="369332"/>
          </a:xfrm>
          <a:prstGeom prst="rect">
            <a:avLst/>
          </a:prstGeom>
          <a:solidFill>
            <a:srgbClr val="FFFF00"/>
          </a:solidFill>
        </p:spPr>
        <p:txBody>
          <a:bodyPr wrap="square" rtlCol="0">
            <a:spAutoFit/>
          </a:bodyPr>
          <a:lstStyle/>
          <a:p>
            <a:r>
              <a:rPr lang="en-AU" b="1" dirty="0" smtClean="0"/>
              <a:t>Contractionary Monetary Policy</a:t>
            </a:r>
            <a:endParaRPr lang="en-AU" b="1" dirty="0"/>
          </a:p>
        </p:txBody>
      </p:sp>
      <p:sp>
        <p:nvSpPr>
          <p:cNvPr id="15" name="TextBox 14"/>
          <p:cNvSpPr txBox="1"/>
          <p:nvPr/>
        </p:nvSpPr>
        <p:spPr>
          <a:xfrm>
            <a:off x="5074024" y="6118584"/>
            <a:ext cx="2201428" cy="646331"/>
          </a:xfrm>
          <a:prstGeom prst="rect">
            <a:avLst/>
          </a:prstGeom>
          <a:solidFill>
            <a:schemeClr val="accent4">
              <a:lumMod val="60000"/>
              <a:lumOff val="40000"/>
            </a:schemeClr>
          </a:solidFill>
        </p:spPr>
        <p:txBody>
          <a:bodyPr wrap="square" rtlCol="0">
            <a:spAutoFit/>
          </a:bodyPr>
          <a:lstStyle/>
          <a:p>
            <a:r>
              <a:rPr lang="en-AU" i="1" dirty="0" smtClean="0"/>
              <a:t>↑</a:t>
            </a:r>
            <a:r>
              <a:rPr lang="en-AU" dirty="0" smtClean="0"/>
              <a:t>Money Supply, ↓Interest Rates </a:t>
            </a:r>
            <a:endParaRPr lang="en-AU" dirty="0"/>
          </a:p>
        </p:txBody>
      </p:sp>
      <p:sp>
        <p:nvSpPr>
          <p:cNvPr id="16" name="TextBox 15"/>
          <p:cNvSpPr txBox="1"/>
          <p:nvPr/>
        </p:nvSpPr>
        <p:spPr>
          <a:xfrm>
            <a:off x="6383745" y="301352"/>
            <a:ext cx="1977718" cy="646331"/>
          </a:xfrm>
          <a:prstGeom prst="rect">
            <a:avLst/>
          </a:prstGeom>
          <a:solidFill>
            <a:schemeClr val="accent4">
              <a:lumMod val="60000"/>
              <a:lumOff val="40000"/>
            </a:schemeClr>
          </a:solidFill>
        </p:spPr>
        <p:txBody>
          <a:bodyPr wrap="square" rtlCol="0">
            <a:spAutoFit/>
          </a:bodyPr>
          <a:lstStyle/>
          <a:p>
            <a:r>
              <a:rPr lang="en-AU" dirty="0"/>
              <a:t>↓ </a:t>
            </a:r>
            <a:r>
              <a:rPr lang="en-AU" dirty="0" smtClean="0"/>
              <a:t>Money Supply, </a:t>
            </a:r>
            <a:r>
              <a:rPr lang="en-AU" dirty="0"/>
              <a:t>↑ </a:t>
            </a:r>
            <a:r>
              <a:rPr lang="en-AU" dirty="0" smtClean="0"/>
              <a:t>Interest Rates </a:t>
            </a:r>
            <a:endParaRPr lang="en-AU" dirty="0"/>
          </a:p>
        </p:txBody>
      </p:sp>
      <p:sp>
        <p:nvSpPr>
          <p:cNvPr id="17" name="TextBox 16"/>
          <p:cNvSpPr txBox="1"/>
          <p:nvPr/>
        </p:nvSpPr>
        <p:spPr>
          <a:xfrm>
            <a:off x="10805084" y="1060481"/>
            <a:ext cx="1310715" cy="369332"/>
          </a:xfrm>
          <a:prstGeom prst="rect">
            <a:avLst/>
          </a:prstGeom>
          <a:solidFill>
            <a:schemeClr val="accent4">
              <a:lumMod val="60000"/>
              <a:lumOff val="40000"/>
            </a:schemeClr>
          </a:solidFill>
        </p:spPr>
        <p:txBody>
          <a:bodyPr wrap="square" rtlCol="0">
            <a:spAutoFit/>
          </a:bodyPr>
          <a:lstStyle/>
          <a:p>
            <a:r>
              <a:rPr lang="en-AU" dirty="0"/>
              <a:t>↓</a:t>
            </a:r>
            <a:r>
              <a:rPr lang="en-AU" dirty="0" smtClean="0"/>
              <a:t>C↓</a:t>
            </a:r>
            <a:r>
              <a:rPr lang="en-AU" dirty="0"/>
              <a:t>I</a:t>
            </a:r>
          </a:p>
        </p:txBody>
      </p:sp>
      <p:sp>
        <p:nvSpPr>
          <p:cNvPr id="18" name="TextBox 17"/>
          <p:cNvSpPr txBox="1"/>
          <p:nvPr/>
        </p:nvSpPr>
        <p:spPr>
          <a:xfrm>
            <a:off x="10994780" y="3962944"/>
            <a:ext cx="931321" cy="369332"/>
          </a:xfrm>
          <a:prstGeom prst="rect">
            <a:avLst/>
          </a:prstGeom>
          <a:solidFill>
            <a:schemeClr val="accent4">
              <a:lumMod val="60000"/>
              <a:lumOff val="40000"/>
            </a:schemeClr>
          </a:solidFill>
        </p:spPr>
        <p:txBody>
          <a:bodyPr wrap="square" rtlCol="0">
            <a:spAutoFit/>
          </a:bodyPr>
          <a:lstStyle/>
          <a:p>
            <a:r>
              <a:rPr lang="en-AU" dirty="0" smtClean="0"/>
              <a:t>↑C</a:t>
            </a:r>
            <a:r>
              <a:rPr lang="en-AU" dirty="0"/>
              <a:t> </a:t>
            </a:r>
            <a:r>
              <a:rPr lang="en-AU" dirty="0" smtClean="0"/>
              <a:t>↑I</a:t>
            </a:r>
            <a:endParaRPr lang="en-AU" dirty="0"/>
          </a:p>
        </p:txBody>
      </p:sp>
    </p:spTree>
    <p:extLst>
      <p:ext uri="{BB962C8B-B14F-4D97-AF65-F5344CB8AC3E}">
        <p14:creationId xmlns:p14="http://schemas.microsoft.com/office/powerpoint/2010/main" val="2337316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33" y="105244"/>
            <a:ext cx="9672587" cy="799532"/>
          </a:xfrm>
        </p:spPr>
        <p:txBody>
          <a:bodyPr>
            <a:normAutofit/>
          </a:bodyPr>
          <a:lstStyle/>
          <a:p>
            <a:r>
              <a:rPr lang="en-AU" dirty="0" smtClean="0"/>
              <a:t>Rate of Return and Interest Rate Examples</a:t>
            </a:r>
            <a:endParaRPr lang="en-AU" dirty="0"/>
          </a:p>
        </p:txBody>
      </p:sp>
      <p:sp>
        <p:nvSpPr>
          <p:cNvPr id="3" name="Content Placeholder 2"/>
          <p:cNvSpPr>
            <a:spLocks noGrp="1"/>
          </p:cNvSpPr>
          <p:nvPr>
            <p:ph idx="1"/>
          </p:nvPr>
        </p:nvSpPr>
        <p:spPr>
          <a:xfrm>
            <a:off x="2196221" y="904776"/>
            <a:ext cx="2267624" cy="1622114"/>
          </a:xfrm>
        </p:spPr>
        <p:txBody>
          <a:bodyPr>
            <a:noAutofit/>
          </a:bodyPr>
          <a:lstStyle/>
          <a:p>
            <a:r>
              <a:rPr lang="en-AU" sz="1400" dirty="0" smtClean="0"/>
              <a:t>A real estate company borrows money to build a new block of apartments.</a:t>
            </a:r>
          </a:p>
          <a:p>
            <a:r>
              <a:rPr lang="en-AU" sz="1400" dirty="0" smtClean="0"/>
              <a:t>Amount: $10 million</a:t>
            </a:r>
          </a:p>
          <a:p>
            <a:r>
              <a:rPr lang="en-AU" sz="2000" dirty="0" smtClean="0"/>
              <a:t>Rate of Return = 20%</a:t>
            </a:r>
            <a:endParaRPr lang="en-AU" sz="2000" dirty="0"/>
          </a:p>
        </p:txBody>
      </p:sp>
      <p:pic>
        <p:nvPicPr>
          <p:cNvPr id="4" name="Picture 3"/>
          <p:cNvPicPr>
            <a:picLocks noChangeAspect="1"/>
          </p:cNvPicPr>
          <p:nvPr/>
        </p:nvPicPr>
        <p:blipFill>
          <a:blip r:embed="rId2"/>
          <a:stretch>
            <a:fillRect/>
          </a:stretch>
        </p:blipFill>
        <p:spPr>
          <a:xfrm>
            <a:off x="336768" y="904776"/>
            <a:ext cx="1695628" cy="1422472"/>
          </a:xfrm>
          <a:prstGeom prst="rect">
            <a:avLst/>
          </a:prstGeom>
        </p:spPr>
      </p:pic>
      <p:pic>
        <p:nvPicPr>
          <p:cNvPr id="7" name="Picture 6"/>
          <p:cNvPicPr>
            <a:picLocks noChangeAspect="1"/>
          </p:cNvPicPr>
          <p:nvPr/>
        </p:nvPicPr>
        <p:blipFill>
          <a:blip r:embed="rId3"/>
          <a:stretch>
            <a:fillRect/>
          </a:stretch>
        </p:blipFill>
        <p:spPr>
          <a:xfrm>
            <a:off x="202933" y="2906437"/>
            <a:ext cx="1963300" cy="1338305"/>
          </a:xfrm>
          <a:prstGeom prst="rect">
            <a:avLst/>
          </a:prstGeom>
        </p:spPr>
      </p:pic>
      <p:pic>
        <p:nvPicPr>
          <p:cNvPr id="8" name="Picture 7"/>
          <p:cNvPicPr>
            <a:picLocks noChangeAspect="1"/>
          </p:cNvPicPr>
          <p:nvPr/>
        </p:nvPicPr>
        <p:blipFill>
          <a:blip r:embed="rId4"/>
          <a:stretch>
            <a:fillRect/>
          </a:stretch>
        </p:blipFill>
        <p:spPr>
          <a:xfrm>
            <a:off x="137192" y="4824786"/>
            <a:ext cx="2059029" cy="1055790"/>
          </a:xfrm>
          <a:prstGeom prst="rect">
            <a:avLst/>
          </a:prstGeom>
        </p:spPr>
      </p:pic>
      <p:sp>
        <p:nvSpPr>
          <p:cNvPr id="9" name="Content Placeholder 2"/>
          <p:cNvSpPr txBox="1">
            <a:spLocks/>
          </p:cNvSpPr>
          <p:nvPr/>
        </p:nvSpPr>
        <p:spPr>
          <a:xfrm>
            <a:off x="2214097" y="2939620"/>
            <a:ext cx="2249748" cy="15635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00" dirty="0" smtClean="0"/>
              <a:t>A mining company borrows money to buy a new earth mover.</a:t>
            </a:r>
          </a:p>
          <a:p>
            <a:r>
              <a:rPr lang="en-AU" sz="1400" dirty="0" smtClean="0"/>
              <a:t>Amount: $5 million</a:t>
            </a:r>
          </a:p>
          <a:p>
            <a:r>
              <a:rPr lang="en-AU" sz="2000" dirty="0" smtClean="0"/>
              <a:t>Rate of return = 9%</a:t>
            </a:r>
            <a:endParaRPr lang="en-AU" sz="2000" dirty="0"/>
          </a:p>
        </p:txBody>
      </p:sp>
      <p:sp>
        <p:nvSpPr>
          <p:cNvPr id="10" name="Content Placeholder 2"/>
          <p:cNvSpPr txBox="1">
            <a:spLocks/>
          </p:cNvSpPr>
          <p:nvPr/>
        </p:nvSpPr>
        <p:spPr>
          <a:xfrm>
            <a:off x="2214097" y="4691704"/>
            <a:ext cx="2328406" cy="18467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dirty="0" smtClean="0"/>
              <a:t>A computer store borrows money for a delivery van. </a:t>
            </a:r>
          </a:p>
          <a:p>
            <a:r>
              <a:rPr lang="en-AU" sz="1600" dirty="0" smtClean="0"/>
              <a:t>Amount: $100,000</a:t>
            </a:r>
          </a:p>
          <a:p>
            <a:r>
              <a:rPr lang="en-AU" sz="2000" dirty="0" smtClean="0"/>
              <a:t>Rate of return = 5%</a:t>
            </a:r>
            <a:endParaRPr lang="en-AU" sz="2000" dirty="0"/>
          </a:p>
        </p:txBody>
      </p:sp>
      <p:sp>
        <p:nvSpPr>
          <p:cNvPr id="11" name="Content Placeholder 2"/>
          <p:cNvSpPr txBox="1">
            <a:spLocks/>
          </p:cNvSpPr>
          <p:nvPr/>
        </p:nvSpPr>
        <p:spPr>
          <a:xfrm>
            <a:off x="4947427" y="782487"/>
            <a:ext cx="3281391" cy="75980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smtClean="0">
                <a:solidFill>
                  <a:srgbClr val="FF0000"/>
                </a:solidFill>
              </a:rPr>
              <a:t>High Interest Rate </a:t>
            </a:r>
            <a:r>
              <a:rPr lang="en-AU" dirty="0" err="1" smtClean="0">
                <a:solidFill>
                  <a:srgbClr val="FF0000"/>
                </a:solidFill>
              </a:rPr>
              <a:t>eg</a:t>
            </a:r>
            <a:r>
              <a:rPr lang="en-AU" dirty="0" smtClean="0">
                <a:solidFill>
                  <a:srgbClr val="FF0000"/>
                </a:solidFill>
              </a:rPr>
              <a:t>. 10%</a:t>
            </a:r>
            <a:endParaRPr lang="en-AU" dirty="0">
              <a:solidFill>
                <a:srgbClr val="FF0000"/>
              </a:solidFill>
            </a:endParaRPr>
          </a:p>
        </p:txBody>
      </p:sp>
      <p:sp>
        <p:nvSpPr>
          <p:cNvPr id="17" name="Content Placeholder 2"/>
          <p:cNvSpPr txBox="1">
            <a:spLocks/>
          </p:cNvSpPr>
          <p:nvPr/>
        </p:nvSpPr>
        <p:spPr>
          <a:xfrm>
            <a:off x="4811801" y="1658529"/>
            <a:ext cx="3281391" cy="75980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t>This project will go ahead because the rate of return offsets the cost of borrowing.</a:t>
            </a:r>
            <a:endParaRPr lang="en-AU" dirty="0"/>
          </a:p>
        </p:txBody>
      </p:sp>
      <p:sp>
        <p:nvSpPr>
          <p:cNvPr id="18" name="Content Placeholder 2"/>
          <p:cNvSpPr txBox="1">
            <a:spLocks/>
          </p:cNvSpPr>
          <p:nvPr/>
        </p:nvSpPr>
        <p:spPr>
          <a:xfrm>
            <a:off x="8339283" y="765896"/>
            <a:ext cx="3281391" cy="75980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smtClean="0">
                <a:solidFill>
                  <a:srgbClr val="0070C0"/>
                </a:solidFill>
              </a:rPr>
              <a:t>Low Interest Rate </a:t>
            </a:r>
            <a:r>
              <a:rPr lang="en-AU" dirty="0" err="1" smtClean="0">
                <a:solidFill>
                  <a:srgbClr val="0070C0"/>
                </a:solidFill>
              </a:rPr>
              <a:t>eg</a:t>
            </a:r>
            <a:r>
              <a:rPr lang="en-AU" dirty="0" smtClean="0">
                <a:solidFill>
                  <a:srgbClr val="0070C0"/>
                </a:solidFill>
              </a:rPr>
              <a:t>. 3%</a:t>
            </a:r>
            <a:endParaRPr lang="en-AU" dirty="0">
              <a:solidFill>
                <a:srgbClr val="0070C0"/>
              </a:solidFill>
            </a:endParaRPr>
          </a:p>
        </p:txBody>
      </p:sp>
      <p:sp>
        <p:nvSpPr>
          <p:cNvPr id="20" name="Content Placeholder 2"/>
          <p:cNvSpPr txBox="1">
            <a:spLocks/>
          </p:cNvSpPr>
          <p:nvPr/>
        </p:nvSpPr>
        <p:spPr>
          <a:xfrm>
            <a:off x="4947426" y="4824786"/>
            <a:ext cx="3281391" cy="759807"/>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t>This project will definitely NOT go ahead because the rate of return is far below being enough to offset the cost of borrowing.</a:t>
            </a:r>
            <a:endParaRPr lang="en-AU" dirty="0"/>
          </a:p>
        </p:txBody>
      </p:sp>
      <p:sp>
        <p:nvSpPr>
          <p:cNvPr id="21" name="Content Placeholder 2"/>
          <p:cNvSpPr txBox="1">
            <a:spLocks/>
          </p:cNvSpPr>
          <p:nvPr/>
        </p:nvSpPr>
        <p:spPr>
          <a:xfrm>
            <a:off x="4811800" y="5880576"/>
            <a:ext cx="3281391" cy="75980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solidFill>
                  <a:srgbClr val="FF0000"/>
                </a:solidFill>
              </a:rPr>
              <a:t>Total Borrowing/Lending = $10 million</a:t>
            </a:r>
            <a:endParaRPr lang="en-AU" dirty="0">
              <a:solidFill>
                <a:srgbClr val="FF0000"/>
              </a:solidFill>
            </a:endParaRPr>
          </a:p>
        </p:txBody>
      </p:sp>
      <p:sp>
        <p:nvSpPr>
          <p:cNvPr id="22" name="Content Placeholder 2"/>
          <p:cNvSpPr txBox="1">
            <a:spLocks/>
          </p:cNvSpPr>
          <p:nvPr/>
        </p:nvSpPr>
        <p:spPr>
          <a:xfrm>
            <a:off x="8739787" y="5880576"/>
            <a:ext cx="3281391" cy="75980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solidFill>
                  <a:srgbClr val="0070C0"/>
                </a:solidFill>
              </a:rPr>
              <a:t>Total Borrowing/Lending = $10 million + $5 million + 100,000 = </a:t>
            </a:r>
            <a:r>
              <a:rPr lang="en-AU" smtClean="0">
                <a:solidFill>
                  <a:srgbClr val="0070C0"/>
                </a:solidFill>
              </a:rPr>
              <a:t>$15.1 </a:t>
            </a:r>
            <a:r>
              <a:rPr lang="en-AU" dirty="0" smtClean="0">
                <a:solidFill>
                  <a:srgbClr val="0070C0"/>
                </a:solidFill>
              </a:rPr>
              <a:t>million</a:t>
            </a:r>
            <a:endParaRPr lang="en-AU" dirty="0">
              <a:solidFill>
                <a:srgbClr val="0070C0"/>
              </a:solidFill>
            </a:endParaRPr>
          </a:p>
        </p:txBody>
      </p:sp>
      <p:sp>
        <p:nvSpPr>
          <p:cNvPr id="23" name="Content Placeholder 2"/>
          <p:cNvSpPr txBox="1">
            <a:spLocks/>
          </p:cNvSpPr>
          <p:nvPr/>
        </p:nvSpPr>
        <p:spPr>
          <a:xfrm>
            <a:off x="5039226" y="3012772"/>
            <a:ext cx="3281391" cy="759807"/>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t>This project will NOT go ahead because the rate of return is not enough to offset the cost of borrowing.</a:t>
            </a:r>
            <a:endParaRPr lang="en-AU" dirty="0"/>
          </a:p>
        </p:txBody>
      </p:sp>
      <p:sp>
        <p:nvSpPr>
          <p:cNvPr id="24" name="Content Placeholder 2"/>
          <p:cNvSpPr txBox="1">
            <a:spLocks/>
          </p:cNvSpPr>
          <p:nvPr/>
        </p:nvSpPr>
        <p:spPr>
          <a:xfrm>
            <a:off x="8228817" y="1624161"/>
            <a:ext cx="3281391" cy="75980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t>This project will go ahead because the rate of return offsets the cost of borrowing.</a:t>
            </a:r>
            <a:endParaRPr lang="en-AU" dirty="0"/>
          </a:p>
        </p:txBody>
      </p:sp>
      <p:sp>
        <p:nvSpPr>
          <p:cNvPr id="25" name="Content Placeholder 2"/>
          <p:cNvSpPr txBox="1">
            <a:spLocks/>
          </p:cNvSpPr>
          <p:nvPr/>
        </p:nvSpPr>
        <p:spPr>
          <a:xfrm>
            <a:off x="8320617" y="3084338"/>
            <a:ext cx="3281391" cy="75980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t>This project will go ahead because the rate of return offsets the cost of borrowing.</a:t>
            </a:r>
            <a:endParaRPr lang="en-AU" dirty="0"/>
          </a:p>
        </p:txBody>
      </p:sp>
      <p:sp>
        <p:nvSpPr>
          <p:cNvPr id="26" name="Content Placeholder 2"/>
          <p:cNvSpPr txBox="1">
            <a:spLocks/>
          </p:cNvSpPr>
          <p:nvPr/>
        </p:nvSpPr>
        <p:spPr>
          <a:xfrm>
            <a:off x="8381216" y="4943434"/>
            <a:ext cx="3281391" cy="75980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t>This project will go ahead because the rate of return offsets the cost of borrowing.</a:t>
            </a:r>
            <a:endParaRPr lang="en-AU" dirty="0"/>
          </a:p>
        </p:txBody>
      </p:sp>
      <p:pic>
        <p:nvPicPr>
          <p:cNvPr id="5" name="Picture 4"/>
          <p:cNvPicPr>
            <a:picLocks noChangeAspect="1"/>
          </p:cNvPicPr>
          <p:nvPr/>
        </p:nvPicPr>
        <p:blipFill>
          <a:blip r:embed="rId5"/>
          <a:stretch>
            <a:fillRect/>
          </a:stretch>
        </p:blipFill>
        <p:spPr>
          <a:xfrm>
            <a:off x="7628021" y="1741997"/>
            <a:ext cx="276090" cy="269779"/>
          </a:xfrm>
          <a:prstGeom prst="rect">
            <a:avLst/>
          </a:prstGeom>
        </p:spPr>
      </p:pic>
      <p:pic>
        <p:nvPicPr>
          <p:cNvPr id="27" name="Picture 26"/>
          <p:cNvPicPr>
            <a:picLocks noChangeAspect="1"/>
          </p:cNvPicPr>
          <p:nvPr/>
        </p:nvPicPr>
        <p:blipFill>
          <a:blip r:embed="rId5"/>
          <a:stretch>
            <a:fillRect/>
          </a:stretch>
        </p:blipFill>
        <p:spPr>
          <a:xfrm>
            <a:off x="11149264" y="1725953"/>
            <a:ext cx="276090" cy="269779"/>
          </a:xfrm>
          <a:prstGeom prst="rect">
            <a:avLst/>
          </a:prstGeom>
        </p:spPr>
      </p:pic>
      <p:pic>
        <p:nvPicPr>
          <p:cNvPr id="28" name="Picture 27"/>
          <p:cNvPicPr>
            <a:picLocks noChangeAspect="1"/>
          </p:cNvPicPr>
          <p:nvPr/>
        </p:nvPicPr>
        <p:blipFill>
          <a:blip r:embed="rId5"/>
          <a:stretch>
            <a:fillRect/>
          </a:stretch>
        </p:blipFill>
        <p:spPr>
          <a:xfrm>
            <a:off x="11301664" y="3177770"/>
            <a:ext cx="276090" cy="269779"/>
          </a:xfrm>
          <a:prstGeom prst="rect">
            <a:avLst/>
          </a:prstGeom>
        </p:spPr>
      </p:pic>
      <p:pic>
        <p:nvPicPr>
          <p:cNvPr id="29" name="Picture 28"/>
          <p:cNvPicPr>
            <a:picLocks noChangeAspect="1"/>
          </p:cNvPicPr>
          <p:nvPr/>
        </p:nvPicPr>
        <p:blipFill>
          <a:blip r:embed="rId5"/>
          <a:stretch>
            <a:fillRect/>
          </a:stretch>
        </p:blipFill>
        <p:spPr>
          <a:xfrm>
            <a:off x="11405936" y="5014593"/>
            <a:ext cx="276090" cy="269779"/>
          </a:xfrm>
          <a:prstGeom prst="rect">
            <a:avLst/>
          </a:prstGeom>
        </p:spPr>
      </p:pic>
      <p:pic>
        <p:nvPicPr>
          <p:cNvPr id="6" name="Picture 5"/>
          <p:cNvPicPr>
            <a:picLocks noChangeAspect="1"/>
          </p:cNvPicPr>
          <p:nvPr/>
        </p:nvPicPr>
        <p:blipFill>
          <a:blip r:embed="rId6"/>
          <a:stretch>
            <a:fillRect/>
          </a:stretch>
        </p:blipFill>
        <p:spPr>
          <a:xfrm>
            <a:off x="7628021" y="3416998"/>
            <a:ext cx="310286" cy="427147"/>
          </a:xfrm>
          <a:prstGeom prst="rect">
            <a:avLst/>
          </a:prstGeom>
        </p:spPr>
      </p:pic>
      <p:pic>
        <p:nvPicPr>
          <p:cNvPr id="30" name="Picture 29"/>
          <p:cNvPicPr>
            <a:picLocks noChangeAspect="1"/>
          </p:cNvPicPr>
          <p:nvPr/>
        </p:nvPicPr>
        <p:blipFill>
          <a:blip r:embed="rId6"/>
          <a:stretch>
            <a:fillRect/>
          </a:stretch>
        </p:blipFill>
        <p:spPr>
          <a:xfrm>
            <a:off x="7628021" y="5371019"/>
            <a:ext cx="310286" cy="427147"/>
          </a:xfrm>
          <a:prstGeom prst="rect">
            <a:avLst/>
          </a:prstGeom>
        </p:spPr>
      </p:pic>
      <p:sp>
        <p:nvSpPr>
          <p:cNvPr id="12" name="Rectangle 11"/>
          <p:cNvSpPr/>
          <p:nvPr/>
        </p:nvSpPr>
        <p:spPr>
          <a:xfrm>
            <a:off x="2443862" y="2038432"/>
            <a:ext cx="1696972" cy="37093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p:cNvSpPr/>
          <p:nvPr/>
        </p:nvSpPr>
        <p:spPr>
          <a:xfrm>
            <a:off x="2397647" y="4059277"/>
            <a:ext cx="1696972" cy="37093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p:cNvSpPr/>
          <p:nvPr/>
        </p:nvSpPr>
        <p:spPr>
          <a:xfrm>
            <a:off x="2320343" y="5942888"/>
            <a:ext cx="1696972" cy="37093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6754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7" grpId="0"/>
      <p:bldP spid="18" grpId="0"/>
      <p:bldP spid="20" grpId="0"/>
      <p:bldP spid="21" grpId="0"/>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12" y="0"/>
            <a:ext cx="10515600" cy="1325563"/>
          </a:xfrm>
        </p:spPr>
        <p:txBody>
          <a:bodyPr/>
          <a:lstStyle/>
          <a:p>
            <a:r>
              <a:rPr lang="en-AU" dirty="0" smtClean="0"/>
              <a:t>Monetary Policy Tools Summary #2</a:t>
            </a:r>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398741" y="1157632"/>
            <a:ext cx="10372542" cy="5019331"/>
          </a:xfrm>
          <a:prstGeom prst="rect">
            <a:avLst/>
          </a:prstGeom>
        </p:spPr>
      </p:pic>
      <p:pic>
        <p:nvPicPr>
          <p:cNvPr id="5" name="Picture 4"/>
          <p:cNvPicPr>
            <a:picLocks noChangeAspect="1"/>
          </p:cNvPicPr>
          <p:nvPr/>
        </p:nvPicPr>
        <p:blipFill>
          <a:blip r:embed="rId3"/>
          <a:stretch>
            <a:fillRect/>
          </a:stretch>
        </p:blipFill>
        <p:spPr>
          <a:xfrm>
            <a:off x="8837699" y="1157632"/>
            <a:ext cx="1933584" cy="700762"/>
          </a:xfrm>
          <a:prstGeom prst="rect">
            <a:avLst/>
          </a:prstGeom>
        </p:spPr>
      </p:pic>
    </p:spTree>
    <p:extLst>
      <p:ext uri="{BB962C8B-B14F-4D97-AF65-F5344CB8AC3E}">
        <p14:creationId xmlns:p14="http://schemas.microsoft.com/office/powerpoint/2010/main" val="38527694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781" y="134119"/>
            <a:ext cx="10515600" cy="875096"/>
          </a:xfrm>
        </p:spPr>
        <p:txBody>
          <a:bodyPr/>
          <a:lstStyle/>
          <a:p>
            <a:r>
              <a:rPr lang="en-US" dirty="0"/>
              <a:t>Monetary Policy </a:t>
            </a:r>
            <a:r>
              <a:rPr lang="en-US" dirty="0" smtClean="0"/>
              <a:t>(Ample </a:t>
            </a:r>
            <a:r>
              <a:rPr lang="en-US" dirty="0"/>
              <a:t>Reserves </a:t>
            </a:r>
            <a:r>
              <a:rPr lang="en-US" dirty="0" smtClean="0"/>
              <a:t>Economy) </a:t>
            </a:r>
            <a:endParaRPr lang="en-US" dirty="0"/>
          </a:p>
        </p:txBody>
      </p:sp>
      <p:sp>
        <p:nvSpPr>
          <p:cNvPr id="5" name="Content Placeholder 4"/>
          <p:cNvSpPr>
            <a:spLocks noGrp="1"/>
          </p:cNvSpPr>
          <p:nvPr>
            <p:ph idx="1"/>
          </p:nvPr>
        </p:nvSpPr>
        <p:spPr>
          <a:xfrm>
            <a:off x="545832" y="889096"/>
            <a:ext cx="10837244" cy="524945"/>
          </a:xfrm>
        </p:spPr>
        <p:txBody>
          <a:bodyPr>
            <a:normAutofit fontScale="70000" lnSpcReduction="20000"/>
          </a:bodyPr>
          <a:lstStyle/>
          <a:p>
            <a:r>
              <a:rPr lang="en-US" dirty="0" smtClean="0"/>
              <a:t>Deeply understanding this section is more difficult than understanding the bare minimum to answer the questions.</a:t>
            </a:r>
            <a:endParaRPr lang="en-US" dirty="0"/>
          </a:p>
        </p:txBody>
      </p:sp>
      <p:pic>
        <p:nvPicPr>
          <p:cNvPr id="6" name="Picture 5"/>
          <p:cNvPicPr>
            <a:picLocks noChangeAspect="1"/>
          </p:cNvPicPr>
          <p:nvPr/>
        </p:nvPicPr>
        <p:blipFill>
          <a:blip r:embed="rId2"/>
          <a:stretch>
            <a:fillRect/>
          </a:stretch>
        </p:blipFill>
        <p:spPr>
          <a:xfrm>
            <a:off x="368968" y="2273014"/>
            <a:ext cx="5813659" cy="4134666"/>
          </a:xfrm>
          <a:prstGeom prst="rect">
            <a:avLst/>
          </a:prstGeom>
        </p:spPr>
      </p:pic>
      <p:sp>
        <p:nvSpPr>
          <p:cNvPr id="2" name="TextBox 1"/>
          <p:cNvSpPr txBox="1"/>
          <p:nvPr/>
        </p:nvSpPr>
        <p:spPr>
          <a:xfrm>
            <a:off x="683394" y="1645920"/>
            <a:ext cx="5553777" cy="646331"/>
          </a:xfrm>
          <a:prstGeom prst="rect">
            <a:avLst/>
          </a:prstGeom>
          <a:noFill/>
        </p:spPr>
        <p:txBody>
          <a:bodyPr wrap="square" rtlCol="0">
            <a:spAutoFit/>
          </a:bodyPr>
          <a:lstStyle/>
          <a:p>
            <a:r>
              <a:rPr lang="en-US" dirty="0" smtClean="0"/>
              <a:t>With an </a:t>
            </a:r>
            <a:r>
              <a:rPr lang="en-US" dirty="0" smtClean="0">
                <a:solidFill>
                  <a:srgbClr val="00B0F0"/>
                </a:solidFill>
              </a:rPr>
              <a:t>ample reserves economy </a:t>
            </a:r>
            <a:r>
              <a:rPr lang="en-US" dirty="0" smtClean="0"/>
              <a:t>we have to consider this Reserves Market Graph. </a:t>
            </a:r>
            <a:endParaRPr lang="en-US" dirty="0"/>
          </a:p>
        </p:txBody>
      </p:sp>
      <p:sp>
        <p:nvSpPr>
          <p:cNvPr id="3" name="TextBox 2"/>
          <p:cNvSpPr txBox="1"/>
          <p:nvPr/>
        </p:nvSpPr>
        <p:spPr>
          <a:xfrm>
            <a:off x="6361897" y="2715081"/>
            <a:ext cx="3638751" cy="923330"/>
          </a:xfrm>
          <a:prstGeom prst="rect">
            <a:avLst/>
          </a:prstGeom>
          <a:noFill/>
        </p:spPr>
        <p:txBody>
          <a:bodyPr wrap="square" rtlCol="0">
            <a:spAutoFit/>
          </a:bodyPr>
          <a:lstStyle/>
          <a:p>
            <a:r>
              <a:rPr lang="en-US" b="1" dirty="0" smtClean="0"/>
              <a:t>Discount Rate (DR) </a:t>
            </a:r>
            <a:r>
              <a:rPr lang="en-US" dirty="0" smtClean="0"/>
              <a:t>– rate that commercial banks pay to borrow from the Fed.</a:t>
            </a:r>
          </a:p>
        </p:txBody>
      </p:sp>
      <p:sp>
        <p:nvSpPr>
          <p:cNvPr id="8" name="TextBox 7"/>
          <p:cNvSpPr txBox="1"/>
          <p:nvPr/>
        </p:nvSpPr>
        <p:spPr>
          <a:xfrm>
            <a:off x="6361897" y="3599862"/>
            <a:ext cx="3744630" cy="923330"/>
          </a:xfrm>
          <a:prstGeom prst="rect">
            <a:avLst/>
          </a:prstGeom>
          <a:noFill/>
        </p:spPr>
        <p:txBody>
          <a:bodyPr wrap="square" rtlCol="0">
            <a:spAutoFit/>
          </a:bodyPr>
          <a:lstStyle/>
          <a:p>
            <a:r>
              <a:rPr lang="en-US" b="1" dirty="0" smtClean="0"/>
              <a:t>Interest on Reserves (IOR) </a:t>
            </a:r>
            <a:r>
              <a:rPr lang="en-US" dirty="0" smtClean="0"/>
              <a:t>– rate that the Fed pays to banks for keeping reserves.</a:t>
            </a:r>
          </a:p>
        </p:txBody>
      </p:sp>
      <p:sp>
        <p:nvSpPr>
          <p:cNvPr id="9" name="TextBox 8"/>
          <p:cNvSpPr txBox="1"/>
          <p:nvPr/>
        </p:nvSpPr>
        <p:spPr>
          <a:xfrm>
            <a:off x="6361897" y="1772610"/>
            <a:ext cx="3956385" cy="923330"/>
          </a:xfrm>
          <a:prstGeom prst="rect">
            <a:avLst/>
          </a:prstGeom>
          <a:noFill/>
        </p:spPr>
        <p:txBody>
          <a:bodyPr wrap="square" rtlCol="0">
            <a:spAutoFit/>
          </a:bodyPr>
          <a:lstStyle/>
          <a:p>
            <a:r>
              <a:rPr lang="en-US" b="1" dirty="0" smtClean="0"/>
              <a:t>Policy Rate (PR) </a:t>
            </a:r>
            <a:r>
              <a:rPr lang="en-US" dirty="0" smtClean="0"/>
              <a:t>– in the US, the Federal Funds Rate (FFR), the rate that banks pay when they lend to each other. </a:t>
            </a:r>
            <a:endParaRPr lang="en-US" dirty="0"/>
          </a:p>
        </p:txBody>
      </p:sp>
      <p:sp>
        <p:nvSpPr>
          <p:cNvPr id="10" name="TextBox 9"/>
          <p:cNvSpPr txBox="1"/>
          <p:nvPr/>
        </p:nvSpPr>
        <p:spPr>
          <a:xfrm>
            <a:off x="6448925" y="4484644"/>
            <a:ext cx="4821455" cy="1754326"/>
          </a:xfrm>
          <a:prstGeom prst="rect">
            <a:avLst/>
          </a:prstGeom>
          <a:solidFill>
            <a:schemeClr val="accent4">
              <a:lumMod val="20000"/>
              <a:lumOff val="80000"/>
            </a:schemeClr>
          </a:solidFill>
        </p:spPr>
        <p:txBody>
          <a:bodyPr wrap="square" rtlCol="0">
            <a:spAutoFit/>
          </a:bodyPr>
          <a:lstStyle/>
          <a:p>
            <a:r>
              <a:rPr lang="en-US" b="1" dirty="0" smtClean="0"/>
              <a:t>Most important thing for you:</a:t>
            </a:r>
          </a:p>
          <a:p>
            <a:r>
              <a:rPr lang="en-US" dirty="0" smtClean="0"/>
              <a:t>The Fed can influence the Policy Rate (FFR):</a:t>
            </a:r>
          </a:p>
          <a:p>
            <a:r>
              <a:rPr lang="en-US" dirty="0"/>
              <a:t>	</a:t>
            </a:r>
            <a:r>
              <a:rPr lang="en-US" dirty="0" smtClean="0"/>
              <a:t>Expansionary MP – lower the IOR and Discount Rate -&gt; lowers the PR (FFR)</a:t>
            </a:r>
          </a:p>
          <a:p>
            <a:r>
              <a:rPr lang="en-US" dirty="0"/>
              <a:t>	</a:t>
            </a:r>
            <a:r>
              <a:rPr lang="en-US" dirty="0" smtClean="0"/>
              <a:t>Contractionary MP – increase the IOR and Discount Rate -&gt; increases the PR (FFR)</a:t>
            </a:r>
            <a:endParaRPr lang="en-US" dirty="0"/>
          </a:p>
        </p:txBody>
      </p:sp>
      <p:sp>
        <p:nvSpPr>
          <p:cNvPr id="11" name="TextBox 10"/>
          <p:cNvSpPr txBox="1"/>
          <p:nvPr/>
        </p:nvSpPr>
        <p:spPr>
          <a:xfrm>
            <a:off x="10767059" y="3202745"/>
            <a:ext cx="1232034" cy="523220"/>
          </a:xfrm>
          <a:prstGeom prst="rect">
            <a:avLst/>
          </a:prstGeom>
          <a:noFill/>
        </p:spPr>
        <p:txBody>
          <a:bodyPr wrap="square" rtlCol="0">
            <a:spAutoFit/>
          </a:bodyPr>
          <a:lstStyle/>
          <a:p>
            <a:r>
              <a:rPr lang="en-US" sz="1400" dirty="0" smtClean="0"/>
              <a:t>Administered Interest Rates</a:t>
            </a:r>
            <a:endParaRPr lang="en-US" sz="1400" dirty="0"/>
          </a:p>
        </p:txBody>
      </p:sp>
      <p:sp>
        <p:nvSpPr>
          <p:cNvPr id="12" name="TextBox 11"/>
          <p:cNvSpPr txBox="1"/>
          <p:nvPr/>
        </p:nvSpPr>
        <p:spPr>
          <a:xfrm>
            <a:off x="10640324" y="1940229"/>
            <a:ext cx="1232034" cy="307777"/>
          </a:xfrm>
          <a:prstGeom prst="rect">
            <a:avLst/>
          </a:prstGeom>
          <a:noFill/>
        </p:spPr>
        <p:txBody>
          <a:bodyPr wrap="square" rtlCol="0">
            <a:spAutoFit/>
          </a:bodyPr>
          <a:lstStyle/>
          <a:p>
            <a:r>
              <a:rPr lang="en-US" sz="1400" dirty="0" smtClean="0"/>
              <a:t>Policy Rate</a:t>
            </a:r>
            <a:endParaRPr lang="en-US" sz="1400" dirty="0"/>
          </a:p>
        </p:txBody>
      </p:sp>
      <p:sp>
        <p:nvSpPr>
          <p:cNvPr id="13" name="Right Brace 12"/>
          <p:cNvSpPr/>
          <p:nvPr/>
        </p:nvSpPr>
        <p:spPr>
          <a:xfrm>
            <a:off x="10125374" y="1645920"/>
            <a:ext cx="514950" cy="904775"/>
          </a:xfrm>
          <a:prstGeom prst="righ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a:off x="10046767" y="2876352"/>
            <a:ext cx="514950" cy="160829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Arrow 15"/>
          <p:cNvSpPr/>
          <p:nvPr/>
        </p:nvSpPr>
        <p:spPr>
          <a:xfrm rot="8811305">
            <a:off x="5336485" y="3099693"/>
            <a:ext cx="1078029" cy="446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8811305">
            <a:off x="4747964" y="4296822"/>
            <a:ext cx="1867892" cy="446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650030" y="2876352"/>
            <a:ext cx="587141" cy="646331"/>
          </a:xfrm>
          <a:prstGeom prst="rect">
            <a:avLst/>
          </a:prstGeom>
          <a:noFill/>
        </p:spPr>
        <p:txBody>
          <a:bodyPr wrap="square" rtlCol="0">
            <a:spAutoFit/>
          </a:bodyPr>
          <a:lstStyle/>
          <a:p>
            <a:r>
              <a:rPr lang="en-US" dirty="0" err="1" smtClean="0"/>
              <a:t>Eg</a:t>
            </a:r>
            <a:r>
              <a:rPr lang="en-US" dirty="0" smtClean="0"/>
              <a:t>. 6%</a:t>
            </a:r>
            <a:endParaRPr lang="en-US" dirty="0"/>
          </a:p>
        </p:txBody>
      </p:sp>
      <p:sp>
        <p:nvSpPr>
          <p:cNvPr id="19" name="TextBox 18"/>
          <p:cNvSpPr txBox="1"/>
          <p:nvPr/>
        </p:nvSpPr>
        <p:spPr>
          <a:xfrm>
            <a:off x="5545154" y="4334369"/>
            <a:ext cx="724501" cy="646331"/>
          </a:xfrm>
          <a:prstGeom prst="rect">
            <a:avLst/>
          </a:prstGeom>
          <a:noFill/>
        </p:spPr>
        <p:txBody>
          <a:bodyPr wrap="square" rtlCol="0">
            <a:spAutoFit/>
          </a:bodyPr>
          <a:lstStyle/>
          <a:p>
            <a:r>
              <a:rPr lang="en-US" dirty="0" err="1" smtClean="0"/>
              <a:t>Eg</a:t>
            </a:r>
            <a:r>
              <a:rPr lang="en-US" dirty="0" smtClean="0"/>
              <a:t>. 0.5%</a:t>
            </a:r>
            <a:endParaRPr lang="en-US" dirty="0"/>
          </a:p>
        </p:txBody>
      </p:sp>
    </p:spTree>
    <p:extLst>
      <p:ext uri="{BB962C8B-B14F-4D97-AF65-F5344CB8AC3E}">
        <p14:creationId xmlns:p14="http://schemas.microsoft.com/office/powerpoint/2010/main" val="19338332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69173" y="3070459"/>
            <a:ext cx="9676109" cy="3697808"/>
          </a:xfrm>
          <a:prstGeom prst="rect">
            <a:avLst/>
          </a:prstGeom>
        </p:spPr>
      </p:pic>
      <p:sp>
        <p:nvSpPr>
          <p:cNvPr id="5" name="TextBox 4"/>
          <p:cNvSpPr txBox="1"/>
          <p:nvPr/>
        </p:nvSpPr>
        <p:spPr>
          <a:xfrm>
            <a:off x="1665171" y="2579571"/>
            <a:ext cx="3243713" cy="369332"/>
          </a:xfrm>
          <a:prstGeom prst="rect">
            <a:avLst/>
          </a:prstGeom>
          <a:solidFill>
            <a:schemeClr val="accent6">
              <a:lumMod val="60000"/>
              <a:lumOff val="40000"/>
            </a:schemeClr>
          </a:solidFill>
        </p:spPr>
        <p:txBody>
          <a:bodyPr wrap="square" rtlCol="0">
            <a:spAutoFit/>
          </a:bodyPr>
          <a:lstStyle/>
          <a:p>
            <a:r>
              <a:rPr lang="en-US" b="1" dirty="0" smtClean="0"/>
              <a:t>Expansionary MP (lowering IR)</a:t>
            </a:r>
            <a:endParaRPr lang="en-US" b="1" dirty="0"/>
          </a:p>
        </p:txBody>
      </p:sp>
      <p:sp>
        <p:nvSpPr>
          <p:cNvPr id="7" name="TextBox 6"/>
          <p:cNvSpPr txBox="1"/>
          <p:nvPr/>
        </p:nvSpPr>
        <p:spPr>
          <a:xfrm>
            <a:off x="6649467" y="2645346"/>
            <a:ext cx="3851695" cy="369332"/>
          </a:xfrm>
          <a:prstGeom prst="rect">
            <a:avLst/>
          </a:prstGeom>
          <a:solidFill>
            <a:schemeClr val="accent6">
              <a:lumMod val="60000"/>
              <a:lumOff val="40000"/>
            </a:schemeClr>
          </a:solidFill>
        </p:spPr>
        <p:txBody>
          <a:bodyPr wrap="square" rtlCol="0">
            <a:spAutoFit/>
          </a:bodyPr>
          <a:lstStyle/>
          <a:p>
            <a:r>
              <a:rPr lang="en-US" b="1" dirty="0" smtClean="0"/>
              <a:t>Contractionary MP (increasing IR)</a:t>
            </a:r>
            <a:endParaRPr lang="en-US" b="1" dirty="0"/>
          </a:p>
        </p:txBody>
      </p:sp>
      <p:sp>
        <p:nvSpPr>
          <p:cNvPr id="8" name="TextBox 7"/>
          <p:cNvSpPr txBox="1"/>
          <p:nvPr/>
        </p:nvSpPr>
        <p:spPr>
          <a:xfrm>
            <a:off x="3496499" y="481160"/>
            <a:ext cx="4821455" cy="1754326"/>
          </a:xfrm>
          <a:prstGeom prst="rect">
            <a:avLst/>
          </a:prstGeom>
          <a:solidFill>
            <a:schemeClr val="accent4">
              <a:lumMod val="20000"/>
              <a:lumOff val="80000"/>
            </a:schemeClr>
          </a:solidFill>
        </p:spPr>
        <p:txBody>
          <a:bodyPr wrap="square" rtlCol="0">
            <a:spAutoFit/>
          </a:bodyPr>
          <a:lstStyle/>
          <a:p>
            <a:r>
              <a:rPr lang="en-US" b="1" dirty="0" smtClean="0"/>
              <a:t>Most important thing for you:</a:t>
            </a:r>
          </a:p>
          <a:p>
            <a:r>
              <a:rPr lang="en-US" dirty="0" smtClean="0"/>
              <a:t>The Fed can influence the Policy Rate (FFR):</a:t>
            </a:r>
          </a:p>
          <a:p>
            <a:r>
              <a:rPr lang="en-US" dirty="0"/>
              <a:t>	</a:t>
            </a:r>
            <a:r>
              <a:rPr lang="en-US" dirty="0" smtClean="0"/>
              <a:t>Expansionary MP – lower the IOR and Discount Rate -&gt; lowers the PR (FFR)</a:t>
            </a:r>
          </a:p>
          <a:p>
            <a:r>
              <a:rPr lang="en-US" dirty="0"/>
              <a:t>	</a:t>
            </a:r>
            <a:r>
              <a:rPr lang="en-US" dirty="0" smtClean="0"/>
              <a:t>Contractionary MP – increase the IOR and Discount Rate -&gt; increases the PR (FFR)</a:t>
            </a:r>
            <a:endParaRPr lang="en-US" dirty="0"/>
          </a:p>
        </p:txBody>
      </p:sp>
    </p:spTree>
    <p:extLst>
      <p:ext uri="{BB962C8B-B14F-4D97-AF65-F5344CB8AC3E}">
        <p14:creationId xmlns:p14="http://schemas.microsoft.com/office/powerpoint/2010/main" val="17516105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019800" y="1366682"/>
            <a:ext cx="4540045" cy="15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8146"/>
            <a:ext cx="10515600" cy="647598"/>
          </a:xfrm>
        </p:spPr>
        <p:txBody>
          <a:bodyPr>
            <a:normAutofit fontScale="90000"/>
          </a:bodyPr>
          <a:lstStyle/>
          <a:p>
            <a:r>
              <a:rPr lang="en-US" dirty="0" smtClean="0"/>
              <a:t>Monetary Policy Tools Summary</a:t>
            </a:r>
            <a:endParaRPr lang="en-US" dirty="0"/>
          </a:p>
        </p:txBody>
      </p:sp>
      <p:sp>
        <p:nvSpPr>
          <p:cNvPr id="4" name="Content Placeholder 3"/>
          <p:cNvSpPr>
            <a:spLocks noGrp="1"/>
          </p:cNvSpPr>
          <p:nvPr>
            <p:ph sz="half" idx="1"/>
          </p:nvPr>
        </p:nvSpPr>
        <p:spPr>
          <a:xfrm>
            <a:off x="608371" y="1019380"/>
            <a:ext cx="5181600" cy="4351338"/>
          </a:xfrm>
          <a:solidFill>
            <a:schemeClr val="accent6">
              <a:lumMod val="20000"/>
              <a:lumOff val="80000"/>
            </a:schemeClr>
          </a:solidFill>
        </p:spPr>
        <p:txBody>
          <a:bodyPr>
            <a:normAutofit lnSpcReduction="10000"/>
          </a:bodyPr>
          <a:lstStyle/>
          <a:p>
            <a:pPr marL="0" indent="0">
              <a:buNone/>
            </a:pPr>
            <a:r>
              <a:rPr lang="en-US" sz="3200" b="1" u="sng" dirty="0" smtClean="0"/>
              <a:t>Limited Reserves Economy</a:t>
            </a:r>
          </a:p>
          <a:p>
            <a:r>
              <a:rPr lang="en-US" sz="3200" dirty="0" smtClean="0"/>
              <a:t>Change the Money Supply using:</a:t>
            </a:r>
          </a:p>
          <a:p>
            <a:pPr lvl="1"/>
            <a:r>
              <a:rPr lang="en-US" sz="2800" dirty="0" smtClean="0"/>
              <a:t>Open Market Operations (OMO)</a:t>
            </a:r>
          </a:p>
          <a:p>
            <a:pPr lvl="1"/>
            <a:r>
              <a:rPr lang="en-US" sz="2800" dirty="0" smtClean="0"/>
              <a:t>Required Reserve Ratio</a:t>
            </a:r>
          </a:p>
          <a:p>
            <a:pPr lvl="1"/>
            <a:r>
              <a:rPr lang="en-US" sz="2800" dirty="0" smtClean="0"/>
              <a:t>Discount Rate</a:t>
            </a:r>
            <a:endParaRPr lang="en-US" sz="2800" dirty="0"/>
          </a:p>
        </p:txBody>
      </p:sp>
      <p:sp>
        <p:nvSpPr>
          <p:cNvPr id="5" name="Content Placeholder 4"/>
          <p:cNvSpPr>
            <a:spLocks noGrp="1"/>
          </p:cNvSpPr>
          <p:nvPr>
            <p:ph sz="half" idx="2"/>
          </p:nvPr>
        </p:nvSpPr>
        <p:spPr>
          <a:xfrm>
            <a:off x="6172200" y="1019380"/>
            <a:ext cx="5181600" cy="4351338"/>
          </a:xfrm>
          <a:ln>
            <a:solidFill>
              <a:schemeClr val="tx1"/>
            </a:solidFill>
          </a:ln>
        </p:spPr>
        <p:txBody>
          <a:bodyPr>
            <a:normAutofit lnSpcReduction="10000"/>
          </a:bodyPr>
          <a:lstStyle/>
          <a:p>
            <a:pPr marL="0" indent="0">
              <a:buNone/>
            </a:pPr>
            <a:r>
              <a:rPr lang="en-US" sz="3200" b="1" u="sng" dirty="0" smtClean="0"/>
              <a:t>Ample Reserves Economy</a:t>
            </a:r>
          </a:p>
          <a:p>
            <a:r>
              <a:rPr lang="en-US" dirty="0" smtClean="0"/>
              <a:t>Administered Interest Rates</a:t>
            </a:r>
          </a:p>
          <a:p>
            <a:pPr lvl="1"/>
            <a:r>
              <a:rPr lang="en-US" dirty="0" smtClean="0"/>
              <a:t>Interest on Reserves (IOR)</a:t>
            </a:r>
          </a:p>
          <a:p>
            <a:pPr lvl="1"/>
            <a:r>
              <a:rPr lang="en-US" dirty="0" smtClean="0"/>
              <a:t>Discount Rate</a:t>
            </a:r>
            <a:endParaRPr lang="en-US" dirty="0"/>
          </a:p>
          <a:p>
            <a:endParaRPr lang="en-US" dirty="0" smtClean="0"/>
          </a:p>
          <a:p>
            <a:endParaRPr lang="en-US" dirty="0"/>
          </a:p>
          <a:p>
            <a:endParaRPr lang="en-US" dirty="0"/>
          </a:p>
          <a:p>
            <a:r>
              <a:rPr lang="en-US" dirty="0" smtClean="0"/>
              <a:t>Will effect the market interest rate = federal funds rate = </a:t>
            </a:r>
            <a:r>
              <a:rPr lang="en-US" smtClean="0"/>
              <a:t>policy rate</a:t>
            </a:r>
            <a:endParaRPr lang="en-US" dirty="0" smtClean="0"/>
          </a:p>
        </p:txBody>
      </p:sp>
      <p:sp>
        <p:nvSpPr>
          <p:cNvPr id="3" name="Down Arrow 2"/>
          <p:cNvSpPr/>
          <p:nvPr/>
        </p:nvSpPr>
        <p:spPr>
          <a:xfrm rot="1235299">
            <a:off x="7138220" y="2895164"/>
            <a:ext cx="589935" cy="125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15845" y="5416909"/>
            <a:ext cx="8898194" cy="1200329"/>
          </a:xfrm>
          <a:prstGeom prst="rect">
            <a:avLst/>
          </a:prstGeom>
          <a:solidFill>
            <a:schemeClr val="accent4">
              <a:lumMod val="20000"/>
              <a:lumOff val="80000"/>
            </a:schemeClr>
          </a:solidFill>
        </p:spPr>
        <p:txBody>
          <a:bodyPr wrap="square" rtlCol="0">
            <a:spAutoFit/>
          </a:bodyPr>
          <a:lstStyle/>
          <a:p>
            <a:r>
              <a:rPr lang="en-US" sz="2400" b="1" u="sng" dirty="0" smtClean="0"/>
              <a:t>Similarities in both cases</a:t>
            </a:r>
          </a:p>
          <a:p>
            <a:r>
              <a:rPr lang="en-US" sz="2400" dirty="0" smtClean="0"/>
              <a:t>In </a:t>
            </a:r>
            <a:r>
              <a:rPr lang="en-US" sz="2400" dirty="0" smtClean="0">
                <a:solidFill>
                  <a:srgbClr val="00B0F0"/>
                </a:solidFill>
              </a:rPr>
              <a:t>both cases</a:t>
            </a:r>
            <a:r>
              <a:rPr lang="en-US" sz="2400" dirty="0" smtClean="0"/>
              <a:t>, the </a:t>
            </a:r>
            <a:r>
              <a:rPr lang="en-US" sz="2400" dirty="0" smtClean="0">
                <a:solidFill>
                  <a:srgbClr val="00B0F0"/>
                </a:solidFill>
              </a:rPr>
              <a:t>goal</a:t>
            </a:r>
            <a:r>
              <a:rPr lang="en-US" sz="2400" dirty="0" smtClean="0"/>
              <a:t> is still just </a:t>
            </a:r>
            <a:r>
              <a:rPr lang="en-US" sz="2400" dirty="0" smtClean="0">
                <a:solidFill>
                  <a:srgbClr val="00B0F0"/>
                </a:solidFill>
              </a:rPr>
              <a:t>to affect the interest rate</a:t>
            </a:r>
            <a:r>
              <a:rPr lang="en-US" sz="2400" dirty="0" smtClean="0"/>
              <a:t>! Therefore, lower IR = expansionary MP, higher IR = contractionary MP. </a:t>
            </a:r>
            <a:endParaRPr lang="en-US" sz="2400" dirty="0"/>
          </a:p>
        </p:txBody>
      </p:sp>
    </p:spTree>
    <p:extLst>
      <p:ext uri="{BB962C8B-B14F-4D97-AF65-F5344CB8AC3E}">
        <p14:creationId xmlns:p14="http://schemas.microsoft.com/office/powerpoint/2010/main" val="18694701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0747"/>
            <a:ext cx="7991168" cy="693654"/>
          </a:xfrm>
          <a:solidFill>
            <a:schemeClr val="accent4">
              <a:lumMod val="20000"/>
              <a:lumOff val="80000"/>
            </a:schemeClr>
          </a:solidFill>
        </p:spPr>
        <p:txBody>
          <a:bodyPr>
            <a:normAutofit fontScale="90000"/>
          </a:bodyPr>
          <a:lstStyle/>
          <a:p>
            <a:r>
              <a:rPr lang="en-AU" dirty="0" smtClean="0"/>
              <a:t>Market For Loanable Funds Summary</a:t>
            </a:r>
            <a:endParaRPr lang="en-AU" dirty="0"/>
          </a:p>
        </p:txBody>
      </p:sp>
      <p:sp>
        <p:nvSpPr>
          <p:cNvPr id="3" name="Content Placeholder 2"/>
          <p:cNvSpPr>
            <a:spLocks noGrp="1"/>
          </p:cNvSpPr>
          <p:nvPr>
            <p:ph idx="1"/>
          </p:nvPr>
        </p:nvSpPr>
        <p:spPr>
          <a:xfrm>
            <a:off x="228600" y="1055604"/>
            <a:ext cx="6188242" cy="3660775"/>
          </a:xfrm>
        </p:spPr>
        <p:txBody>
          <a:bodyPr>
            <a:normAutofit fontScale="62500" lnSpcReduction="20000"/>
          </a:bodyPr>
          <a:lstStyle/>
          <a:p>
            <a:pPr>
              <a:buFont typeface="Wingdings" panose="05000000000000000000" pitchFamily="2" charset="2"/>
              <a:buChar char="q"/>
            </a:pPr>
            <a:r>
              <a:rPr lang="en-AU" dirty="0" smtClean="0"/>
              <a:t>Demand for Loanable Funds (D</a:t>
            </a:r>
            <a:r>
              <a:rPr lang="en-AU" baseline="-25000" dirty="0" smtClean="0"/>
              <a:t>LF</a:t>
            </a:r>
            <a:r>
              <a:rPr lang="en-AU" dirty="0" smtClean="0"/>
              <a:t>)</a:t>
            </a:r>
          </a:p>
          <a:p>
            <a:pPr lvl="1"/>
            <a:r>
              <a:rPr lang="en-AU" dirty="0" smtClean="0"/>
              <a:t>Businesses and individuals </a:t>
            </a:r>
            <a:r>
              <a:rPr lang="en-AU" dirty="0" smtClean="0">
                <a:solidFill>
                  <a:srgbClr val="00B0F0"/>
                </a:solidFill>
              </a:rPr>
              <a:t>who want to borrow money</a:t>
            </a:r>
            <a:r>
              <a:rPr lang="en-AU" dirty="0" smtClean="0"/>
              <a:t>.</a:t>
            </a:r>
          </a:p>
          <a:p>
            <a:pPr lvl="2"/>
            <a:r>
              <a:rPr lang="en-AU" dirty="0" smtClean="0"/>
              <a:t>Reasons: to invest in projects with a rate of return &gt; interest rate, to buy expensive goods such as cars/houses</a:t>
            </a:r>
          </a:p>
          <a:p>
            <a:pPr lvl="1"/>
            <a:r>
              <a:rPr lang="en-AU" dirty="0" smtClean="0"/>
              <a:t>High real interest →↓Quantity Loans Demanded (Negative </a:t>
            </a:r>
            <a:r>
              <a:rPr lang="en-AU" dirty="0" err="1" smtClean="0"/>
              <a:t>R’ship</a:t>
            </a:r>
            <a:r>
              <a:rPr lang="en-AU" dirty="0" smtClean="0"/>
              <a:t>)</a:t>
            </a:r>
          </a:p>
          <a:p>
            <a:pPr>
              <a:buFont typeface="Wingdings" panose="05000000000000000000" pitchFamily="2" charset="2"/>
              <a:buChar char="q"/>
            </a:pPr>
            <a:r>
              <a:rPr lang="en-AU" dirty="0" smtClean="0"/>
              <a:t>Supply </a:t>
            </a:r>
            <a:r>
              <a:rPr lang="en-AU" dirty="0"/>
              <a:t>for Loanable Funds </a:t>
            </a:r>
            <a:r>
              <a:rPr lang="en-AU" dirty="0" smtClean="0"/>
              <a:t>(S</a:t>
            </a:r>
            <a:r>
              <a:rPr lang="en-AU" baseline="-25000" dirty="0" smtClean="0"/>
              <a:t>LF</a:t>
            </a:r>
            <a:r>
              <a:rPr lang="en-AU" dirty="0" smtClean="0"/>
              <a:t>)</a:t>
            </a:r>
          </a:p>
          <a:p>
            <a:pPr lvl="1"/>
            <a:r>
              <a:rPr lang="en-AU" dirty="0" smtClean="0"/>
              <a:t>Businesses and individuals </a:t>
            </a:r>
            <a:r>
              <a:rPr lang="en-AU" dirty="0" smtClean="0">
                <a:solidFill>
                  <a:srgbClr val="00B0F0"/>
                </a:solidFill>
              </a:rPr>
              <a:t>who wish to lend money</a:t>
            </a:r>
            <a:r>
              <a:rPr lang="en-AU" dirty="0" smtClean="0"/>
              <a:t>. </a:t>
            </a:r>
          </a:p>
          <a:p>
            <a:pPr lvl="2"/>
            <a:r>
              <a:rPr lang="en-AU" dirty="0" smtClean="0"/>
              <a:t>Reasons: to earn interest! </a:t>
            </a:r>
            <a:endParaRPr lang="en-AU" dirty="0"/>
          </a:p>
          <a:p>
            <a:pPr lvl="1"/>
            <a:r>
              <a:rPr lang="en-AU" dirty="0"/>
              <a:t>High real interest </a:t>
            </a:r>
            <a:r>
              <a:rPr lang="en-AU" dirty="0" smtClean="0"/>
              <a:t>→↑Quantity Money Loaned (Positive </a:t>
            </a:r>
            <a:r>
              <a:rPr lang="en-AU" dirty="0" err="1" smtClean="0"/>
              <a:t>R’ship</a:t>
            </a:r>
            <a:r>
              <a:rPr lang="en-AU" dirty="0" smtClean="0"/>
              <a:t>)</a:t>
            </a:r>
          </a:p>
          <a:p>
            <a:pPr>
              <a:buFont typeface="Wingdings" panose="05000000000000000000" pitchFamily="2" charset="2"/>
              <a:buChar char="q"/>
            </a:pPr>
            <a:r>
              <a:rPr lang="en-AU" dirty="0" smtClean="0"/>
              <a:t>Real Interest Rate</a:t>
            </a:r>
          </a:p>
          <a:p>
            <a:pPr lvl="1"/>
            <a:r>
              <a:rPr lang="en-AU" dirty="0" smtClean="0"/>
              <a:t>Because lending money and borrowing money occurs over a longer period of time, the expectations of inflation are relevant. Therefore </a:t>
            </a:r>
            <a:r>
              <a:rPr lang="en-AU" dirty="0" smtClean="0">
                <a:solidFill>
                  <a:srgbClr val="00B0F0"/>
                </a:solidFill>
              </a:rPr>
              <a:t>we consider the Real Interest </a:t>
            </a:r>
            <a:r>
              <a:rPr lang="en-AU" dirty="0" smtClean="0"/>
              <a:t>(Real Interest = Nominal – Inflation)</a:t>
            </a:r>
            <a:endParaRPr lang="en-AU" dirty="0"/>
          </a:p>
          <a:p>
            <a:pPr lvl="1"/>
            <a:endParaRPr lang="en-AU" dirty="0"/>
          </a:p>
        </p:txBody>
      </p:sp>
      <p:pic>
        <p:nvPicPr>
          <p:cNvPr id="5" name="Picture 4"/>
          <p:cNvPicPr>
            <a:picLocks noChangeAspect="1"/>
          </p:cNvPicPr>
          <p:nvPr/>
        </p:nvPicPr>
        <p:blipFill>
          <a:blip r:embed="rId2"/>
          <a:stretch>
            <a:fillRect/>
          </a:stretch>
        </p:blipFill>
        <p:spPr>
          <a:xfrm>
            <a:off x="6416842" y="914401"/>
            <a:ext cx="3283236" cy="329813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3366375"/>
              </p:ext>
            </p:extLst>
          </p:nvPr>
        </p:nvGraphicFramePr>
        <p:xfrm>
          <a:off x="413238" y="4212539"/>
          <a:ext cx="4495646" cy="2486570"/>
        </p:xfrm>
        <a:graphic>
          <a:graphicData uri="http://schemas.openxmlformats.org/drawingml/2006/table">
            <a:tbl>
              <a:tblPr firstRow="1" bandRow="1">
                <a:tableStyleId>{5C22544A-7EE6-4342-B048-85BDC9FD1C3A}</a:tableStyleId>
              </a:tblPr>
              <a:tblGrid>
                <a:gridCol w="2247823">
                  <a:extLst>
                    <a:ext uri="{9D8B030D-6E8A-4147-A177-3AD203B41FA5}">
                      <a16:colId xmlns:a16="http://schemas.microsoft.com/office/drawing/2014/main" val="39286494"/>
                    </a:ext>
                  </a:extLst>
                </a:gridCol>
                <a:gridCol w="2247823">
                  <a:extLst>
                    <a:ext uri="{9D8B030D-6E8A-4147-A177-3AD203B41FA5}">
                      <a16:colId xmlns:a16="http://schemas.microsoft.com/office/drawing/2014/main" val="3539774431"/>
                    </a:ext>
                  </a:extLst>
                </a:gridCol>
              </a:tblGrid>
              <a:tr h="511765">
                <a:tc>
                  <a:txBody>
                    <a:bodyPr/>
                    <a:lstStyle/>
                    <a:p>
                      <a:r>
                        <a:rPr lang="en-AU" dirty="0" smtClean="0"/>
                        <a:t>Factor</a:t>
                      </a:r>
                      <a:endParaRPr lang="en-AU" dirty="0"/>
                    </a:p>
                  </a:txBody>
                  <a:tcPr/>
                </a:tc>
                <a:tc>
                  <a:txBody>
                    <a:bodyPr/>
                    <a:lstStyle/>
                    <a:p>
                      <a:r>
                        <a:rPr lang="en-AU" dirty="0" smtClean="0"/>
                        <a:t>Effect on</a:t>
                      </a:r>
                      <a:r>
                        <a:rPr lang="en-AU" baseline="0" dirty="0" smtClean="0"/>
                        <a:t> D</a:t>
                      </a:r>
                      <a:r>
                        <a:rPr lang="en-AU" baseline="-25000" dirty="0" smtClean="0"/>
                        <a:t>LF</a:t>
                      </a:r>
                      <a:endParaRPr lang="en-AU" dirty="0"/>
                    </a:p>
                  </a:txBody>
                  <a:tcPr/>
                </a:tc>
                <a:extLst>
                  <a:ext uri="{0D108BD9-81ED-4DB2-BD59-A6C34878D82A}">
                    <a16:rowId xmlns:a16="http://schemas.microsoft.com/office/drawing/2014/main" val="3798872141"/>
                  </a:ext>
                </a:extLst>
              </a:tr>
              <a:tr h="511765">
                <a:tc>
                  <a:txBody>
                    <a:bodyPr/>
                    <a:lstStyle/>
                    <a:p>
                      <a:r>
                        <a:rPr lang="en-AU" sz="1200" dirty="0" smtClean="0"/>
                        <a:t>Real Interest</a:t>
                      </a:r>
                      <a:r>
                        <a:rPr lang="en-AU" sz="1200" baseline="0" dirty="0" smtClean="0"/>
                        <a:t> Rate</a:t>
                      </a:r>
                      <a:endParaRPr lang="en-AU" sz="1200" dirty="0"/>
                    </a:p>
                  </a:txBody>
                  <a:tcPr/>
                </a:tc>
                <a:tc>
                  <a:txBody>
                    <a:bodyPr/>
                    <a:lstStyle/>
                    <a:p>
                      <a:r>
                        <a:rPr lang="en-AU" sz="1200" dirty="0" smtClean="0">
                          <a:solidFill>
                            <a:srgbClr val="00B050"/>
                          </a:solidFill>
                        </a:rPr>
                        <a:t>↑</a:t>
                      </a:r>
                      <a:r>
                        <a:rPr lang="en-AU" sz="1200" dirty="0" smtClean="0"/>
                        <a:t>→Movement</a:t>
                      </a:r>
                      <a:r>
                        <a:rPr lang="en-AU" sz="1200" baseline="0" dirty="0" smtClean="0"/>
                        <a:t> left on the same curve</a:t>
                      </a:r>
                      <a:endParaRPr lang="en-AU" sz="1200" dirty="0" smtClean="0"/>
                    </a:p>
                    <a:p>
                      <a:r>
                        <a:rPr lang="en-AU" sz="1200" dirty="0" smtClean="0">
                          <a:solidFill>
                            <a:srgbClr val="FF0000"/>
                          </a:solidFill>
                        </a:rPr>
                        <a:t>↓</a:t>
                      </a:r>
                      <a:r>
                        <a:rPr lang="en-AU" sz="1200" dirty="0" smtClean="0"/>
                        <a:t>→Movement</a:t>
                      </a:r>
                      <a:r>
                        <a:rPr lang="en-AU" sz="1200" baseline="0" dirty="0" smtClean="0"/>
                        <a:t> right on the same curve</a:t>
                      </a:r>
                      <a:endParaRPr lang="en-AU" sz="1200" dirty="0"/>
                    </a:p>
                  </a:txBody>
                  <a:tcPr/>
                </a:tc>
                <a:extLst>
                  <a:ext uri="{0D108BD9-81ED-4DB2-BD59-A6C34878D82A}">
                    <a16:rowId xmlns:a16="http://schemas.microsoft.com/office/drawing/2014/main" val="2886360955"/>
                  </a:ext>
                </a:extLst>
              </a:tr>
              <a:tr h="511765">
                <a:tc>
                  <a:txBody>
                    <a:bodyPr/>
                    <a:lstStyle/>
                    <a:p>
                      <a:r>
                        <a:rPr lang="en-AU" sz="1200" dirty="0" smtClean="0"/>
                        <a:t>Rate</a:t>
                      </a:r>
                      <a:r>
                        <a:rPr lang="en-AU" sz="1200" baseline="0" dirty="0" smtClean="0"/>
                        <a:t> of Return/Rate of Return</a:t>
                      </a:r>
                      <a:endParaRPr lang="en-AU" sz="1200" dirty="0"/>
                    </a:p>
                  </a:txBody>
                  <a:tcPr/>
                </a:tc>
                <a:tc>
                  <a:txBody>
                    <a:bodyPr/>
                    <a:lstStyle/>
                    <a:p>
                      <a:r>
                        <a:rPr lang="en-AU" sz="1200" dirty="0" smtClean="0">
                          <a:solidFill>
                            <a:srgbClr val="00B050"/>
                          </a:solidFill>
                        </a:rPr>
                        <a:t>↑</a:t>
                      </a:r>
                      <a:r>
                        <a:rPr lang="en-AU" sz="1200" dirty="0" smtClean="0"/>
                        <a:t>→</a:t>
                      </a:r>
                      <a:r>
                        <a:rPr lang="en-AU" sz="1200" dirty="0" smtClean="0">
                          <a:solidFill>
                            <a:srgbClr val="00B050"/>
                          </a:solidFill>
                        </a:rPr>
                        <a:t>↑</a:t>
                      </a:r>
                      <a:r>
                        <a:rPr lang="en-AU" sz="1200" dirty="0" smtClean="0">
                          <a:solidFill>
                            <a:schemeClr val="tx1"/>
                          </a:solidFill>
                        </a:rPr>
                        <a:t>D</a:t>
                      </a:r>
                      <a:r>
                        <a:rPr lang="en-AU" sz="1200" baseline="-25000" dirty="0" smtClean="0">
                          <a:solidFill>
                            <a:schemeClr val="tx1"/>
                          </a:solidFill>
                        </a:rPr>
                        <a:t>LF </a:t>
                      </a:r>
                      <a:r>
                        <a:rPr lang="en-AU" sz="1200" baseline="0" dirty="0" smtClean="0">
                          <a:solidFill>
                            <a:schemeClr val="tx1"/>
                          </a:solidFill>
                        </a:rPr>
                        <a:t>(investment is more worthwhile)</a:t>
                      </a:r>
                      <a:endParaRPr lang="en-AU" sz="1200" dirty="0" smtClean="0">
                        <a:solidFill>
                          <a:schemeClr val="tx1"/>
                        </a:solidFill>
                      </a:endParaRPr>
                    </a:p>
                    <a:p>
                      <a:r>
                        <a:rPr lang="en-AU" sz="1200" dirty="0" smtClean="0">
                          <a:solidFill>
                            <a:srgbClr val="FF0000"/>
                          </a:solidFill>
                        </a:rPr>
                        <a:t>↓</a:t>
                      </a:r>
                      <a:r>
                        <a:rPr lang="en-AU" sz="1200" dirty="0" smtClean="0"/>
                        <a:t>→</a:t>
                      </a:r>
                      <a:r>
                        <a:rPr lang="en-AU" sz="1200" dirty="0" smtClean="0">
                          <a:solidFill>
                            <a:srgbClr val="FF0000"/>
                          </a:solidFill>
                        </a:rPr>
                        <a:t>↓</a:t>
                      </a:r>
                      <a:r>
                        <a:rPr lang="en-AU" sz="1200" dirty="0" smtClean="0">
                          <a:solidFill>
                            <a:schemeClr val="tx1"/>
                          </a:solidFill>
                        </a:rPr>
                        <a:t>D</a:t>
                      </a:r>
                      <a:r>
                        <a:rPr lang="en-AU" sz="1200" baseline="-25000" dirty="0" smtClean="0">
                          <a:solidFill>
                            <a:schemeClr val="tx1"/>
                          </a:solidFill>
                        </a:rPr>
                        <a:t>LF</a:t>
                      </a:r>
                      <a:endParaRPr lang="en-AU" sz="1200" dirty="0" smtClean="0">
                        <a:solidFill>
                          <a:schemeClr val="tx1"/>
                        </a:solidFill>
                      </a:endParaRPr>
                    </a:p>
                  </a:txBody>
                  <a:tcPr/>
                </a:tc>
                <a:extLst>
                  <a:ext uri="{0D108BD9-81ED-4DB2-BD59-A6C34878D82A}">
                    <a16:rowId xmlns:a16="http://schemas.microsoft.com/office/drawing/2014/main" val="1775949710"/>
                  </a:ext>
                </a:extLst>
              </a:tr>
              <a:tr h="511765">
                <a:tc>
                  <a:txBody>
                    <a:bodyPr/>
                    <a:lstStyle/>
                    <a:p>
                      <a:r>
                        <a:rPr lang="en-AU" sz="1200" dirty="0" smtClean="0"/>
                        <a:t>Economic Confidence</a:t>
                      </a:r>
                      <a:endParaRPr lang="en-AU" sz="1200" dirty="0"/>
                    </a:p>
                  </a:txBody>
                  <a:tcPr/>
                </a:tc>
                <a:tc>
                  <a:txBody>
                    <a:bodyPr/>
                    <a:lstStyle/>
                    <a:p>
                      <a:r>
                        <a:rPr lang="en-AU" sz="1200" dirty="0" smtClean="0">
                          <a:solidFill>
                            <a:srgbClr val="00B050"/>
                          </a:solidFill>
                        </a:rPr>
                        <a:t>↑</a:t>
                      </a:r>
                      <a:r>
                        <a:rPr lang="en-AU" sz="1200" dirty="0" smtClean="0"/>
                        <a:t>→</a:t>
                      </a:r>
                      <a:r>
                        <a:rPr lang="en-AU" sz="1200" dirty="0" smtClean="0">
                          <a:solidFill>
                            <a:srgbClr val="00B050"/>
                          </a:solidFill>
                        </a:rPr>
                        <a:t>↑</a:t>
                      </a:r>
                      <a:r>
                        <a:rPr lang="en-AU" sz="1200" dirty="0" smtClean="0">
                          <a:solidFill>
                            <a:schemeClr val="tx1"/>
                          </a:solidFill>
                        </a:rPr>
                        <a:t>D</a:t>
                      </a:r>
                      <a:r>
                        <a:rPr lang="en-AU" sz="1200" baseline="-25000" dirty="0" smtClean="0">
                          <a:solidFill>
                            <a:schemeClr val="tx1"/>
                          </a:solidFill>
                        </a:rPr>
                        <a:t>LF</a:t>
                      </a:r>
                      <a:endParaRPr lang="en-AU" sz="1200" dirty="0" smtClean="0">
                        <a:solidFill>
                          <a:schemeClr val="tx1"/>
                        </a:solidFill>
                      </a:endParaRPr>
                    </a:p>
                    <a:p>
                      <a:r>
                        <a:rPr lang="en-AU" sz="1200" dirty="0" smtClean="0">
                          <a:solidFill>
                            <a:srgbClr val="FF0000"/>
                          </a:solidFill>
                        </a:rPr>
                        <a:t>↓</a:t>
                      </a:r>
                      <a:r>
                        <a:rPr lang="en-AU" sz="1200" dirty="0" smtClean="0"/>
                        <a:t>→</a:t>
                      </a:r>
                      <a:r>
                        <a:rPr lang="en-AU" sz="1200" dirty="0" smtClean="0">
                          <a:solidFill>
                            <a:srgbClr val="FF0000"/>
                          </a:solidFill>
                        </a:rPr>
                        <a:t>↓</a:t>
                      </a:r>
                      <a:r>
                        <a:rPr lang="en-AU" sz="1200" dirty="0" smtClean="0">
                          <a:solidFill>
                            <a:schemeClr val="tx1"/>
                          </a:solidFill>
                        </a:rPr>
                        <a:t>D</a:t>
                      </a:r>
                      <a:r>
                        <a:rPr lang="en-AU" sz="1200" baseline="-25000" dirty="0" smtClean="0">
                          <a:solidFill>
                            <a:schemeClr val="tx1"/>
                          </a:solidFill>
                        </a:rPr>
                        <a:t>LF</a:t>
                      </a:r>
                      <a:endParaRPr lang="en-AU" sz="1200" dirty="0" smtClean="0">
                        <a:solidFill>
                          <a:schemeClr val="tx1"/>
                        </a:solidFill>
                      </a:endParaRPr>
                    </a:p>
                  </a:txBody>
                  <a:tcPr/>
                </a:tc>
                <a:extLst>
                  <a:ext uri="{0D108BD9-81ED-4DB2-BD59-A6C34878D82A}">
                    <a16:rowId xmlns:a16="http://schemas.microsoft.com/office/drawing/2014/main" val="4086223359"/>
                  </a:ext>
                </a:extLst>
              </a:tr>
            </a:tbl>
          </a:graphicData>
        </a:graphic>
      </p:graphicFrame>
      <p:sp>
        <p:nvSpPr>
          <p:cNvPr id="7" name="Oval 6">
            <a:hlinkClick r:id="" action="ppaction://noaction"/>
          </p:cNvPr>
          <p:cNvSpPr/>
          <p:nvPr/>
        </p:nvSpPr>
        <p:spPr>
          <a:xfrm>
            <a:off x="0" y="0"/>
            <a:ext cx="413238" cy="44245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8" name="Table 7"/>
          <p:cNvGraphicFramePr>
            <a:graphicFrameLocks noGrp="1"/>
          </p:cNvGraphicFramePr>
          <p:nvPr>
            <p:extLst>
              <p:ext uri="{D42A27DB-BD31-4B8C-83A1-F6EECF244321}">
                <p14:modId xmlns:p14="http://schemas.microsoft.com/office/powerpoint/2010/main" val="3342309904"/>
              </p:ext>
            </p:extLst>
          </p:nvPr>
        </p:nvGraphicFramePr>
        <p:xfrm>
          <a:off x="5506065" y="4212539"/>
          <a:ext cx="6102002" cy="2486570"/>
        </p:xfrm>
        <a:graphic>
          <a:graphicData uri="http://schemas.openxmlformats.org/drawingml/2006/table">
            <a:tbl>
              <a:tblPr firstRow="1" bandRow="1">
                <a:tableStyleId>{5C22544A-7EE6-4342-B048-85BDC9FD1C3A}</a:tableStyleId>
              </a:tblPr>
              <a:tblGrid>
                <a:gridCol w="3610164">
                  <a:extLst>
                    <a:ext uri="{9D8B030D-6E8A-4147-A177-3AD203B41FA5}">
                      <a16:colId xmlns:a16="http://schemas.microsoft.com/office/drawing/2014/main" val="39286494"/>
                    </a:ext>
                  </a:extLst>
                </a:gridCol>
                <a:gridCol w="2491838">
                  <a:extLst>
                    <a:ext uri="{9D8B030D-6E8A-4147-A177-3AD203B41FA5}">
                      <a16:colId xmlns:a16="http://schemas.microsoft.com/office/drawing/2014/main" val="3539774431"/>
                    </a:ext>
                  </a:extLst>
                </a:gridCol>
              </a:tblGrid>
              <a:tr h="511765">
                <a:tc>
                  <a:txBody>
                    <a:bodyPr/>
                    <a:lstStyle/>
                    <a:p>
                      <a:r>
                        <a:rPr lang="en-AU" dirty="0" smtClean="0"/>
                        <a:t>Factor</a:t>
                      </a:r>
                      <a:endParaRPr lang="en-AU" dirty="0"/>
                    </a:p>
                  </a:txBody>
                  <a:tcPr/>
                </a:tc>
                <a:tc>
                  <a:txBody>
                    <a:bodyPr/>
                    <a:lstStyle/>
                    <a:p>
                      <a:r>
                        <a:rPr lang="en-AU" dirty="0" smtClean="0"/>
                        <a:t>Effect on S</a:t>
                      </a:r>
                      <a:r>
                        <a:rPr lang="en-AU" baseline="-25000" dirty="0" smtClean="0"/>
                        <a:t>LF</a:t>
                      </a:r>
                      <a:endParaRPr lang="en-AU" dirty="0"/>
                    </a:p>
                  </a:txBody>
                  <a:tcPr/>
                </a:tc>
                <a:extLst>
                  <a:ext uri="{0D108BD9-81ED-4DB2-BD59-A6C34878D82A}">
                    <a16:rowId xmlns:a16="http://schemas.microsoft.com/office/drawing/2014/main" val="3798872141"/>
                  </a:ext>
                </a:extLst>
              </a:tr>
              <a:tr h="511765">
                <a:tc>
                  <a:txBody>
                    <a:bodyPr/>
                    <a:lstStyle/>
                    <a:p>
                      <a:r>
                        <a:rPr lang="en-AU" sz="1200" dirty="0" smtClean="0"/>
                        <a:t>Real Interest</a:t>
                      </a:r>
                      <a:r>
                        <a:rPr lang="en-AU" sz="1200" baseline="0" dirty="0" smtClean="0"/>
                        <a:t> Rate</a:t>
                      </a:r>
                      <a:endParaRPr lang="en-AU" sz="1200" dirty="0"/>
                    </a:p>
                  </a:txBody>
                  <a:tcPr/>
                </a:tc>
                <a:tc>
                  <a:txBody>
                    <a:bodyPr/>
                    <a:lstStyle/>
                    <a:p>
                      <a:r>
                        <a:rPr lang="en-AU" sz="1200" dirty="0" smtClean="0">
                          <a:solidFill>
                            <a:srgbClr val="00B050"/>
                          </a:solidFill>
                        </a:rPr>
                        <a:t>↑</a:t>
                      </a:r>
                      <a:r>
                        <a:rPr lang="en-AU" sz="1200" dirty="0" smtClean="0"/>
                        <a:t>→Movement</a:t>
                      </a:r>
                      <a:r>
                        <a:rPr lang="en-AU" sz="1200" baseline="0" dirty="0" smtClean="0"/>
                        <a:t> right on the same curve</a:t>
                      </a:r>
                      <a:endParaRPr lang="en-AU" sz="1200" dirty="0" smtClean="0"/>
                    </a:p>
                    <a:p>
                      <a:r>
                        <a:rPr lang="en-AU" sz="1200" dirty="0" smtClean="0">
                          <a:solidFill>
                            <a:srgbClr val="FF0000"/>
                          </a:solidFill>
                        </a:rPr>
                        <a:t>↓</a:t>
                      </a:r>
                      <a:r>
                        <a:rPr lang="en-AU" sz="1200" dirty="0" smtClean="0"/>
                        <a:t>→Movement</a:t>
                      </a:r>
                      <a:r>
                        <a:rPr lang="en-AU" sz="1200" baseline="0" dirty="0" smtClean="0"/>
                        <a:t> left on the same curve</a:t>
                      </a:r>
                      <a:endParaRPr lang="en-AU" sz="1200" dirty="0" smtClean="0"/>
                    </a:p>
                  </a:txBody>
                  <a:tcPr/>
                </a:tc>
                <a:extLst>
                  <a:ext uri="{0D108BD9-81ED-4DB2-BD59-A6C34878D82A}">
                    <a16:rowId xmlns:a16="http://schemas.microsoft.com/office/drawing/2014/main" val="2886360955"/>
                  </a:ext>
                </a:extLst>
              </a:tr>
              <a:tr h="511765">
                <a:tc>
                  <a:txBody>
                    <a:bodyPr/>
                    <a:lstStyle/>
                    <a:p>
                      <a:r>
                        <a:rPr lang="en-AU" sz="1200" baseline="0" dirty="0" smtClean="0"/>
                        <a:t>Consumer Income</a:t>
                      </a:r>
                      <a:endParaRPr lang="en-AU" sz="1200" dirty="0"/>
                    </a:p>
                  </a:txBody>
                  <a:tcPr/>
                </a:tc>
                <a:tc>
                  <a:txBody>
                    <a:bodyPr/>
                    <a:lstStyle/>
                    <a:p>
                      <a:r>
                        <a:rPr lang="en-AU" sz="1200" dirty="0" smtClean="0">
                          <a:solidFill>
                            <a:srgbClr val="00B050"/>
                          </a:solidFill>
                        </a:rPr>
                        <a:t>↑</a:t>
                      </a:r>
                      <a:r>
                        <a:rPr lang="en-AU" sz="1200" dirty="0" smtClean="0"/>
                        <a:t>→</a:t>
                      </a:r>
                      <a:r>
                        <a:rPr lang="en-AU" sz="1200" dirty="0" smtClean="0">
                          <a:solidFill>
                            <a:srgbClr val="00B050"/>
                          </a:solidFill>
                        </a:rPr>
                        <a:t>↑</a:t>
                      </a:r>
                      <a:r>
                        <a:rPr lang="en-AU" sz="1200" dirty="0" smtClean="0"/>
                        <a:t>S</a:t>
                      </a:r>
                      <a:r>
                        <a:rPr lang="en-AU" sz="1200" baseline="-25000" dirty="0" smtClean="0"/>
                        <a:t>LF </a:t>
                      </a:r>
                      <a:r>
                        <a:rPr lang="en-AU" sz="1200" baseline="0" dirty="0" smtClean="0"/>
                        <a:t>(more money saved)</a:t>
                      </a:r>
                      <a:endParaRPr lang="en-AU" sz="1200" dirty="0" smtClean="0"/>
                    </a:p>
                    <a:p>
                      <a:r>
                        <a:rPr lang="en-AU" sz="1200" dirty="0" smtClean="0">
                          <a:solidFill>
                            <a:srgbClr val="FF0000"/>
                          </a:solidFill>
                        </a:rPr>
                        <a:t>↓</a:t>
                      </a:r>
                      <a:r>
                        <a:rPr lang="en-AU" sz="1200" dirty="0" smtClean="0"/>
                        <a:t>→</a:t>
                      </a:r>
                      <a:r>
                        <a:rPr lang="en-AU" sz="1200" dirty="0" smtClean="0">
                          <a:solidFill>
                            <a:srgbClr val="FF0000"/>
                          </a:solidFill>
                        </a:rPr>
                        <a:t>↓</a:t>
                      </a:r>
                      <a:r>
                        <a:rPr lang="en-AU" sz="1200" dirty="0" smtClean="0"/>
                        <a:t>S</a:t>
                      </a:r>
                      <a:r>
                        <a:rPr lang="en-AU" sz="1200" baseline="-25000" dirty="0" smtClean="0"/>
                        <a:t>LF</a:t>
                      </a:r>
                      <a:endParaRPr lang="en-AU" sz="1200" dirty="0" smtClean="0"/>
                    </a:p>
                  </a:txBody>
                  <a:tcPr/>
                </a:tc>
                <a:extLst>
                  <a:ext uri="{0D108BD9-81ED-4DB2-BD59-A6C34878D82A}">
                    <a16:rowId xmlns:a16="http://schemas.microsoft.com/office/drawing/2014/main" val="1775949710"/>
                  </a:ext>
                </a:extLst>
              </a:tr>
              <a:tr h="511765">
                <a:tc>
                  <a:txBody>
                    <a:bodyPr/>
                    <a:lstStyle/>
                    <a:p>
                      <a:r>
                        <a:rPr lang="en-AU" sz="1200" dirty="0" smtClean="0"/>
                        <a:t>Performance in other</a:t>
                      </a:r>
                      <a:r>
                        <a:rPr lang="en-AU" sz="1200" baseline="0" dirty="0" smtClean="0"/>
                        <a:t> markets (</a:t>
                      </a:r>
                      <a:r>
                        <a:rPr lang="en-AU" sz="1200" baseline="0" dirty="0" err="1" smtClean="0"/>
                        <a:t>eg</a:t>
                      </a:r>
                      <a:r>
                        <a:rPr lang="en-AU" sz="1200" baseline="0" dirty="0" smtClean="0"/>
                        <a:t>. Stock market, property market)</a:t>
                      </a:r>
                      <a:endParaRPr lang="en-AU" sz="1200" dirty="0"/>
                    </a:p>
                  </a:txBody>
                  <a:tcPr/>
                </a:tc>
                <a:tc>
                  <a:txBody>
                    <a:bodyPr/>
                    <a:lstStyle/>
                    <a:p>
                      <a:r>
                        <a:rPr lang="en-AU" sz="1200" dirty="0" smtClean="0">
                          <a:solidFill>
                            <a:srgbClr val="00B050"/>
                          </a:solidFill>
                        </a:rPr>
                        <a:t>↑</a:t>
                      </a:r>
                      <a:r>
                        <a:rPr lang="en-AU" sz="1200" dirty="0" smtClean="0"/>
                        <a:t>→</a:t>
                      </a:r>
                      <a:r>
                        <a:rPr lang="en-AU" sz="1200" dirty="0" smtClean="0">
                          <a:solidFill>
                            <a:srgbClr val="FF0000"/>
                          </a:solidFill>
                        </a:rPr>
                        <a:t>↓</a:t>
                      </a:r>
                      <a:r>
                        <a:rPr lang="en-AU" sz="1200" dirty="0" smtClean="0"/>
                        <a:t>S</a:t>
                      </a:r>
                      <a:r>
                        <a:rPr lang="en-AU" sz="1200" baseline="-25000" dirty="0" smtClean="0"/>
                        <a:t>LF </a:t>
                      </a:r>
                      <a:r>
                        <a:rPr lang="en-AU" sz="1200" baseline="0" dirty="0" smtClean="0"/>
                        <a:t>(people will invest in other markets)</a:t>
                      </a:r>
                      <a:endParaRPr lang="en-AU" sz="1200" dirty="0" smtClean="0"/>
                    </a:p>
                    <a:p>
                      <a:r>
                        <a:rPr lang="en-AU" sz="1200" dirty="0" smtClean="0">
                          <a:solidFill>
                            <a:srgbClr val="FF0000"/>
                          </a:solidFill>
                        </a:rPr>
                        <a:t>↓</a:t>
                      </a:r>
                      <a:r>
                        <a:rPr lang="en-AU" sz="1200" dirty="0" smtClean="0"/>
                        <a:t>→</a:t>
                      </a:r>
                      <a:r>
                        <a:rPr lang="en-AU" sz="1200" dirty="0" smtClean="0">
                          <a:solidFill>
                            <a:srgbClr val="00B050"/>
                          </a:solidFill>
                        </a:rPr>
                        <a:t>↑</a:t>
                      </a:r>
                      <a:r>
                        <a:rPr lang="en-AU" sz="1200" dirty="0" smtClean="0"/>
                        <a:t>S</a:t>
                      </a:r>
                      <a:r>
                        <a:rPr lang="en-AU" sz="1200" baseline="-25000" dirty="0" smtClean="0"/>
                        <a:t>LF</a:t>
                      </a:r>
                      <a:endParaRPr lang="en-AU" sz="1200" dirty="0" smtClean="0"/>
                    </a:p>
                  </a:txBody>
                  <a:tcPr/>
                </a:tc>
                <a:extLst>
                  <a:ext uri="{0D108BD9-81ED-4DB2-BD59-A6C34878D82A}">
                    <a16:rowId xmlns:a16="http://schemas.microsoft.com/office/drawing/2014/main" val="4086223359"/>
                  </a:ext>
                </a:extLst>
              </a:tr>
            </a:tbl>
          </a:graphicData>
        </a:graphic>
      </p:graphicFrame>
    </p:spTree>
    <p:extLst>
      <p:ext uri="{BB962C8B-B14F-4D97-AF65-F5344CB8AC3E}">
        <p14:creationId xmlns:p14="http://schemas.microsoft.com/office/powerpoint/2010/main" val="11231705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72199" y="744447"/>
            <a:ext cx="5744498" cy="59861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275302" y="863774"/>
            <a:ext cx="5744497" cy="57199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13238" y="-101930"/>
            <a:ext cx="10515600" cy="1325563"/>
          </a:xfrm>
        </p:spPr>
        <p:txBody>
          <a:bodyPr/>
          <a:lstStyle/>
          <a:p>
            <a:r>
              <a:rPr lang="en-US" dirty="0" smtClean="0"/>
              <a:t>Money Market vs Loanable Funds Market</a:t>
            </a:r>
            <a:endParaRPr lang="en-US" dirty="0"/>
          </a:p>
        </p:txBody>
      </p:sp>
      <p:sp>
        <p:nvSpPr>
          <p:cNvPr id="7" name="Content Placeholder 6"/>
          <p:cNvSpPr>
            <a:spLocks noGrp="1"/>
          </p:cNvSpPr>
          <p:nvPr>
            <p:ph sz="half" idx="1"/>
          </p:nvPr>
        </p:nvSpPr>
        <p:spPr>
          <a:xfrm>
            <a:off x="344269" y="4370849"/>
            <a:ext cx="5606562" cy="1961054"/>
          </a:xfrm>
        </p:spPr>
        <p:txBody>
          <a:bodyPr>
            <a:noAutofit/>
          </a:bodyPr>
          <a:lstStyle/>
          <a:p>
            <a:r>
              <a:rPr lang="en-AU" sz="1800" dirty="0" smtClean="0"/>
              <a:t>Shows the amount of AD = C + I + G + (X-M)</a:t>
            </a:r>
          </a:p>
          <a:p>
            <a:r>
              <a:rPr lang="en-AU" sz="1800" dirty="0" smtClean="0"/>
              <a:t>MD Shifters: Price Level, National Wealth, AD</a:t>
            </a:r>
          </a:p>
          <a:p>
            <a:r>
              <a:rPr lang="en-AU" sz="1800" dirty="0" smtClean="0"/>
              <a:t>MS Shifters: Federal Reserve Policies</a:t>
            </a:r>
          </a:p>
          <a:p>
            <a:r>
              <a:rPr lang="en-AU" sz="1800" dirty="0" smtClean="0"/>
              <a:t>The amount of M1 money</a:t>
            </a:r>
          </a:p>
          <a:p>
            <a:r>
              <a:rPr lang="en-AU" sz="1800" dirty="0" smtClean="0"/>
              <a:t>Short term decision making– therefore inflation doesn’t matter, therefore </a:t>
            </a:r>
            <a:r>
              <a:rPr lang="en-AU" sz="1800" dirty="0" smtClean="0">
                <a:solidFill>
                  <a:srgbClr val="00B0F0"/>
                </a:solidFill>
              </a:rPr>
              <a:t>nominal interest rate</a:t>
            </a:r>
            <a:endParaRPr lang="en-AU" sz="1800" dirty="0">
              <a:solidFill>
                <a:srgbClr val="00B0F0"/>
              </a:solidFill>
            </a:endParaRPr>
          </a:p>
        </p:txBody>
      </p:sp>
      <p:sp>
        <p:nvSpPr>
          <p:cNvPr id="8" name="Content Placeholder 7"/>
          <p:cNvSpPr>
            <a:spLocks noGrp="1"/>
          </p:cNvSpPr>
          <p:nvPr>
            <p:ph sz="half" idx="2"/>
          </p:nvPr>
        </p:nvSpPr>
        <p:spPr>
          <a:xfrm>
            <a:off x="6453648" y="4475746"/>
            <a:ext cx="5325112" cy="2065193"/>
          </a:xfrm>
        </p:spPr>
        <p:txBody>
          <a:bodyPr>
            <a:normAutofit fontScale="55000" lnSpcReduction="20000"/>
          </a:bodyPr>
          <a:lstStyle/>
          <a:p>
            <a:r>
              <a:rPr lang="en-AU" sz="3400" dirty="0" smtClean="0"/>
              <a:t>Shows the amount of </a:t>
            </a:r>
            <a:r>
              <a:rPr lang="en-AU" sz="3400" dirty="0" err="1" smtClean="0"/>
              <a:t>C</a:t>
            </a:r>
            <a:r>
              <a:rPr lang="en-AU" sz="3400" baseline="-25000" dirty="0" err="1" smtClean="0"/>
              <a:t>interest</a:t>
            </a:r>
            <a:r>
              <a:rPr lang="en-AU" sz="3400" baseline="-25000" dirty="0" smtClean="0"/>
              <a:t> sensitive</a:t>
            </a:r>
            <a:r>
              <a:rPr lang="en-AU" sz="3400" dirty="0" smtClean="0"/>
              <a:t> + I + </a:t>
            </a:r>
            <a:r>
              <a:rPr lang="en-AU" sz="3400" dirty="0" err="1" smtClean="0"/>
              <a:t>G</a:t>
            </a:r>
            <a:r>
              <a:rPr lang="en-AU" sz="3400" baseline="-25000" dirty="0" err="1" smtClean="0"/>
              <a:t>borrowed</a:t>
            </a:r>
            <a:endParaRPr lang="en-AU" sz="3400" baseline="-25000" dirty="0" smtClean="0"/>
          </a:p>
          <a:p>
            <a:r>
              <a:rPr lang="en-AU" sz="3400" dirty="0"/>
              <a:t>D</a:t>
            </a:r>
            <a:r>
              <a:rPr lang="en-AU" sz="3400" baseline="-25000" dirty="0"/>
              <a:t>LF</a:t>
            </a:r>
            <a:r>
              <a:rPr lang="en-AU" sz="3400" dirty="0"/>
              <a:t> </a:t>
            </a:r>
            <a:r>
              <a:rPr lang="en-AU" sz="3400" dirty="0" smtClean="0"/>
              <a:t>Shifters: factors that affect investor behaviour</a:t>
            </a:r>
          </a:p>
          <a:p>
            <a:r>
              <a:rPr lang="en-AU" sz="3400" dirty="0" smtClean="0"/>
              <a:t>S</a:t>
            </a:r>
            <a:r>
              <a:rPr lang="en-AU" sz="3400" baseline="-25000" dirty="0" smtClean="0"/>
              <a:t>LF </a:t>
            </a:r>
            <a:r>
              <a:rPr lang="en-AU" sz="3400" dirty="0" smtClean="0"/>
              <a:t>Shifters: factors that affect saver </a:t>
            </a:r>
            <a:r>
              <a:rPr lang="en-AU" sz="3400" dirty="0" err="1" smtClean="0"/>
              <a:t>behavior</a:t>
            </a:r>
            <a:endParaRPr lang="en-AU" sz="3400" dirty="0" smtClean="0"/>
          </a:p>
          <a:p>
            <a:r>
              <a:rPr lang="en-AU" sz="3400" dirty="0" smtClean="0"/>
              <a:t>Shows money that is less liquid than just </a:t>
            </a:r>
            <a:r>
              <a:rPr lang="en-AU" sz="3400" smtClean="0"/>
              <a:t>M1 money</a:t>
            </a:r>
            <a:endParaRPr lang="en-AU" sz="3400" dirty="0" smtClean="0"/>
          </a:p>
          <a:p>
            <a:r>
              <a:rPr lang="en-AU" sz="3400" dirty="0" smtClean="0"/>
              <a:t>Long term decision making– therefore inflation matters – therefore </a:t>
            </a:r>
            <a:r>
              <a:rPr lang="en-AU" sz="3400" dirty="0" smtClean="0">
                <a:solidFill>
                  <a:srgbClr val="00B0F0"/>
                </a:solidFill>
              </a:rPr>
              <a:t>real interest rate</a:t>
            </a:r>
          </a:p>
          <a:p>
            <a:endParaRPr lang="en-AU" dirty="0" smtClean="0"/>
          </a:p>
        </p:txBody>
      </p:sp>
      <p:sp>
        <p:nvSpPr>
          <p:cNvPr id="4" name="Rectangle 3"/>
          <p:cNvSpPr/>
          <p:nvPr/>
        </p:nvSpPr>
        <p:spPr>
          <a:xfrm>
            <a:off x="9881937" y="221227"/>
            <a:ext cx="2628650" cy="523220"/>
          </a:xfrm>
          <a:prstGeom prst="rect">
            <a:avLst/>
          </a:prstGeom>
        </p:spPr>
        <p:txBody>
          <a:bodyPr wrap="square">
            <a:spAutoFit/>
          </a:bodyPr>
          <a:lstStyle/>
          <a:p>
            <a:r>
              <a:rPr lang="en-US" sz="1400" dirty="0">
                <a:hlinkClick r:id="rId2"/>
              </a:rPr>
              <a:t>Money Growth and Inflation- Macro Topic 5.3 - YouTube</a:t>
            </a:r>
            <a:endParaRPr lang="en-US" sz="1400" dirty="0"/>
          </a:p>
        </p:txBody>
      </p:sp>
      <p:pic>
        <p:nvPicPr>
          <p:cNvPr id="9" name="Picture 8"/>
          <p:cNvPicPr>
            <a:picLocks noChangeAspect="1"/>
          </p:cNvPicPr>
          <p:nvPr/>
        </p:nvPicPr>
        <p:blipFill>
          <a:blip r:embed="rId3"/>
          <a:stretch>
            <a:fillRect/>
          </a:stretch>
        </p:blipFill>
        <p:spPr>
          <a:xfrm>
            <a:off x="6801854" y="863774"/>
            <a:ext cx="3492520" cy="3436957"/>
          </a:xfrm>
          <a:prstGeom prst="rect">
            <a:avLst/>
          </a:prstGeom>
        </p:spPr>
      </p:pic>
      <p:pic>
        <p:nvPicPr>
          <p:cNvPr id="10" name="Picture 9"/>
          <p:cNvPicPr>
            <a:picLocks noChangeAspect="1"/>
          </p:cNvPicPr>
          <p:nvPr/>
        </p:nvPicPr>
        <p:blipFill>
          <a:blip r:embed="rId4"/>
          <a:stretch>
            <a:fillRect/>
          </a:stretch>
        </p:blipFill>
        <p:spPr>
          <a:xfrm>
            <a:off x="907826" y="1010654"/>
            <a:ext cx="4271706" cy="3025990"/>
          </a:xfrm>
          <a:prstGeom prst="rect">
            <a:avLst/>
          </a:prstGeom>
        </p:spPr>
      </p:pic>
      <p:sp>
        <p:nvSpPr>
          <p:cNvPr id="11" name="Oval 10">
            <a:hlinkClick r:id="" action="ppaction://noaction"/>
          </p:cNvPr>
          <p:cNvSpPr/>
          <p:nvPr/>
        </p:nvSpPr>
        <p:spPr>
          <a:xfrm>
            <a:off x="0" y="0"/>
            <a:ext cx="413238" cy="44245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10363200" y="1710813"/>
            <a:ext cx="1553497" cy="923330"/>
          </a:xfrm>
          <a:prstGeom prst="rect">
            <a:avLst/>
          </a:prstGeom>
          <a:solidFill>
            <a:schemeClr val="accent4">
              <a:lumMod val="40000"/>
              <a:lumOff val="60000"/>
            </a:schemeClr>
          </a:solidFill>
        </p:spPr>
        <p:txBody>
          <a:bodyPr wrap="square" rtlCol="0">
            <a:spAutoFit/>
          </a:bodyPr>
          <a:lstStyle/>
          <a:p>
            <a:r>
              <a:rPr lang="en-AU" b="1" dirty="0" smtClean="0"/>
              <a:t>Borrowing and Lending of Money</a:t>
            </a:r>
            <a:endParaRPr lang="en-AU" b="1" dirty="0"/>
          </a:p>
        </p:txBody>
      </p:sp>
      <p:sp>
        <p:nvSpPr>
          <p:cNvPr id="13" name="TextBox 12"/>
          <p:cNvSpPr txBox="1"/>
          <p:nvPr/>
        </p:nvSpPr>
        <p:spPr>
          <a:xfrm>
            <a:off x="4466302" y="1819869"/>
            <a:ext cx="1553497" cy="923330"/>
          </a:xfrm>
          <a:prstGeom prst="rect">
            <a:avLst/>
          </a:prstGeom>
          <a:solidFill>
            <a:schemeClr val="accent4">
              <a:lumMod val="40000"/>
              <a:lumOff val="60000"/>
            </a:schemeClr>
          </a:solidFill>
        </p:spPr>
        <p:txBody>
          <a:bodyPr wrap="square" rtlCol="0">
            <a:spAutoFit/>
          </a:bodyPr>
          <a:lstStyle/>
          <a:p>
            <a:r>
              <a:rPr lang="en-AU" b="1" dirty="0" smtClean="0"/>
              <a:t>Liquid Money used for all purposes</a:t>
            </a:r>
            <a:endParaRPr lang="en-AU" b="1" dirty="0"/>
          </a:p>
        </p:txBody>
      </p:sp>
    </p:spTree>
    <p:extLst>
      <p:ext uri="{BB962C8B-B14F-4D97-AF65-F5344CB8AC3E}">
        <p14:creationId xmlns:p14="http://schemas.microsoft.com/office/powerpoint/2010/main" val="2589980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354" y="173553"/>
            <a:ext cx="10515600" cy="672367"/>
          </a:xfrm>
        </p:spPr>
        <p:txBody>
          <a:bodyPr>
            <a:normAutofit fontScale="90000"/>
          </a:bodyPr>
          <a:lstStyle/>
          <a:p>
            <a:r>
              <a:rPr lang="en-AU" dirty="0" smtClean="0"/>
              <a:t>Budget Summary</a:t>
            </a:r>
            <a:endParaRPr lang="en-AU" dirty="0"/>
          </a:p>
        </p:txBody>
      </p:sp>
      <p:graphicFrame>
        <p:nvGraphicFramePr>
          <p:cNvPr id="4" name="Content Placeholder 3"/>
          <p:cNvGraphicFramePr>
            <a:graphicFrameLocks noGrp="1"/>
          </p:cNvGraphicFramePr>
          <p:nvPr>
            <p:ph idx="1"/>
            <p:extLst/>
          </p:nvPr>
        </p:nvGraphicFramePr>
        <p:xfrm>
          <a:off x="339213" y="1228688"/>
          <a:ext cx="11161882" cy="3884553"/>
        </p:xfrm>
        <a:graphic>
          <a:graphicData uri="http://schemas.openxmlformats.org/drawingml/2006/table">
            <a:tbl>
              <a:tblPr firstRow="1" bandRow="1">
                <a:tableStyleId>{5C22544A-7EE6-4342-B048-85BDC9FD1C3A}</a:tableStyleId>
              </a:tblPr>
              <a:tblGrid>
                <a:gridCol w="1929959">
                  <a:extLst>
                    <a:ext uri="{9D8B030D-6E8A-4147-A177-3AD203B41FA5}">
                      <a16:colId xmlns:a16="http://schemas.microsoft.com/office/drawing/2014/main" val="2812896125"/>
                    </a:ext>
                  </a:extLst>
                </a:gridCol>
                <a:gridCol w="633046">
                  <a:extLst>
                    <a:ext uri="{9D8B030D-6E8A-4147-A177-3AD203B41FA5}">
                      <a16:colId xmlns:a16="http://schemas.microsoft.com/office/drawing/2014/main" val="970825363"/>
                    </a:ext>
                  </a:extLst>
                </a:gridCol>
                <a:gridCol w="2224454">
                  <a:extLst>
                    <a:ext uri="{9D8B030D-6E8A-4147-A177-3AD203B41FA5}">
                      <a16:colId xmlns:a16="http://schemas.microsoft.com/office/drawing/2014/main" val="1242076516"/>
                    </a:ext>
                  </a:extLst>
                </a:gridCol>
                <a:gridCol w="2118946">
                  <a:extLst>
                    <a:ext uri="{9D8B030D-6E8A-4147-A177-3AD203B41FA5}">
                      <a16:colId xmlns:a16="http://schemas.microsoft.com/office/drawing/2014/main" val="3146159301"/>
                    </a:ext>
                  </a:extLst>
                </a:gridCol>
                <a:gridCol w="2074984">
                  <a:extLst>
                    <a:ext uri="{9D8B030D-6E8A-4147-A177-3AD203B41FA5}">
                      <a16:colId xmlns:a16="http://schemas.microsoft.com/office/drawing/2014/main" val="1726253623"/>
                    </a:ext>
                  </a:extLst>
                </a:gridCol>
                <a:gridCol w="2180493">
                  <a:extLst>
                    <a:ext uri="{9D8B030D-6E8A-4147-A177-3AD203B41FA5}">
                      <a16:colId xmlns:a16="http://schemas.microsoft.com/office/drawing/2014/main" val="1670101236"/>
                    </a:ext>
                  </a:extLst>
                </a:gridCol>
              </a:tblGrid>
              <a:tr h="956904">
                <a:tc>
                  <a:txBody>
                    <a:bodyPr/>
                    <a:lstStyle/>
                    <a:p>
                      <a:endParaRPr lang="en-AU" dirty="0"/>
                    </a:p>
                  </a:txBody>
                  <a:tcPr/>
                </a:tc>
                <a:tc>
                  <a:txBody>
                    <a:bodyPr/>
                    <a:lstStyle/>
                    <a:p>
                      <a:r>
                        <a:rPr lang="en-AU" dirty="0" smtClean="0"/>
                        <a:t>+/-</a:t>
                      </a:r>
                      <a:endParaRPr lang="en-AU" dirty="0"/>
                    </a:p>
                  </a:txBody>
                  <a:tcPr/>
                </a:tc>
                <a:tc>
                  <a:txBody>
                    <a:bodyPr/>
                    <a:lstStyle/>
                    <a:p>
                      <a:r>
                        <a:rPr lang="en-AU" dirty="0" smtClean="0"/>
                        <a:t>Definition</a:t>
                      </a:r>
                      <a:endParaRPr lang="en-AU" dirty="0"/>
                    </a:p>
                  </a:txBody>
                  <a:tcPr/>
                </a:tc>
                <a:tc>
                  <a:txBody>
                    <a:bodyPr/>
                    <a:lstStyle/>
                    <a:p>
                      <a:r>
                        <a:rPr lang="en-AU" dirty="0" smtClean="0"/>
                        <a:t>Type of </a:t>
                      </a:r>
                      <a:r>
                        <a:rPr lang="en-AU" baseline="0" dirty="0" smtClean="0"/>
                        <a:t>Fiscal Policy</a:t>
                      </a:r>
                      <a:endParaRPr lang="en-AU" dirty="0"/>
                    </a:p>
                  </a:txBody>
                  <a:tcPr/>
                </a:tc>
                <a:tc>
                  <a:txBody>
                    <a:bodyPr/>
                    <a:lstStyle/>
                    <a:p>
                      <a:r>
                        <a:rPr lang="en-AU" dirty="0" smtClean="0"/>
                        <a:t>Gov</a:t>
                      </a:r>
                      <a:r>
                        <a:rPr lang="en-AU" baseline="0" dirty="0" smtClean="0"/>
                        <a:t>ernment Borrowing/Saving</a:t>
                      </a:r>
                      <a:endParaRPr lang="en-AU" dirty="0"/>
                    </a:p>
                  </a:txBody>
                  <a:tcPr/>
                </a:tc>
                <a:tc>
                  <a:txBody>
                    <a:bodyPr/>
                    <a:lstStyle/>
                    <a:p>
                      <a:r>
                        <a:rPr lang="en-AU" dirty="0" smtClean="0"/>
                        <a:t>Effect on Loanable</a:t>
                      </a:r>
                      <a:r>
                        <a:rPr lang="en-AU" baseline="0" dirty="0" smtClean="0"/>
                        <a:t> Funds Market</a:t>
                      </a:r>
                      <a:endParaRPr lang="en-AU" dirty="0"/>
                    </a:p>
                  </a:txBody>
                  <a:tcPr/>
                </a:tc>
                <a:extLst>
                  <a:ext uri="{0D108BD9-81ED-4DB2-BD59-A6C34878D82A}">
                    <a16:rowId xmlns:a16="http://schemas.microsoft.com/office/drawing/2014/main" val="3925613961"/>
                  </a:ext>
                </a:extLst>
              </a:tr>
              <a:tr h="824529">
                <a:tc>
                  <a:txBody>
                    <a:bodyPr/>
                    <a:lstStyle/>
                    <a:p>
                      <a:r>
                        <a:rPr lang="en-AU" dirty="0" smtClean="0"/>
                        <a:t>Balanced</a:t>
                      </a:r>
                      <a:r>
                        <a:rPr lang="en-AU" baseline="0" dirty="0" smtClean="0"/>
                        <a:t> Budget</a:t>
                      </a:r>
                      <a:endParaRPr lang="en-AU" dirty="0"/>
                    </a:p>
                  </a:txBody>
                  <a:tcPr/>
                </a:tc>
                <a:tc>
                  <a:txBody>
                    <a:bodyPr/>
                    <a:lstStyle/>
                    <a:p>
                      <a:endParaRPr lang="en-AU" sz="4000" dirty="0"/>
                    </a:p>
                  </a:txBody>
                  <a:tcPr/>
                </a:tc>
                <a:tc>
                  <a:txBody>
                    <a:bodyPr/>
                    <a:lstStyle/>
                    <a:p>
                      <a:r>
                        <a:rPr lang="en-AU" sz="1800" dirty="0" smtClean="0"/>
                        <a:t>Tax = Government Expenditure</a:t>
                      </a:r>
                      <a:endParaRPr lang="en-AU" dirty="0"/>
                    </a:p>
                  </a:txBody>
                  <a:tcPr/>
                </a:tc>
                <a:tc>
                  <a:txBody>
                    <a:bodyPr/>
                    <a:lstStyle/>
                    <a:p>
                      <a:r>
                        <a:rPr lang="en-AU" dirty="0" smtClean="0"/>
                        <a:t>Neutral FP</a:t>
                      </a:r>
                      <a:endParaRPr lang="en-AU" dirty="0"/>
                    </a:p>
                  </a:txBody>
                  <a:tcPr/>
                </a:tc>
                <a:tc>
                  <a:txBody>
                    <a:bodyPr/>
                    <a:lstStyle/>
                    <a:p>
                      <a:r>
                        <a:rPr lang="en-AU" dirty="0" smtClean="0"/>
                        <a:t>Borrowing/saving</a:t>
                      </a:r>
                      <a:r>
                        <a:rPr lang="en-AU" baseline="0" dirty="0" smtClean="0"/>
                        <a:t> remains the same</a:t>
                      </a:r>
                      <a:endParaRPr lang="en-AU" dirty="0"/>
                    </a:p>
                  </a:txBody>
                  <a:tcPr/>
                </a:tc>
                <a:tc>
                  <a:txBody>
                    <a:bodyPr/>
                    <a:lstStyle/>
                    <a:p>
                      <a:r>
                        <a:rPr lang="en-AU" dirty="0" smtClean="0"/>
                        <a:t>D</a:t>
                      </a:r>
                      <a:r>
                        <a:rPr lang="en-AU" baseline="-25000" dirty="0" smtClean="0"/>
                        <a:t>LF</a:t>
                      </a:r>
                      <a:r>
                        <a:rPr lang="en-AU" baseline="0" dirty="0" smtClean="0"/>
                        <a:t> unchanged</a:t>
                      </a:r>
                    </a:p>
                    <a:p>
                      <a:r>
                        <a:rPr lang="en-AU" baseline="0" dirty="0" smtClean="0"/>
                        <a:t>S</a:t>
                      </a:r>
                      <a:r>
                        <a:rPr lang="en-AU" baseline="-25000" dirty="0" smtClean="0"/>
                        <a:t>LF</a:t>
                      </a:r>
                      <a:r>
                        <a:rPr lang="en-AU" baseline="0" dirty="0" smtClean="0"/>
                        <a:t> unchanged</a:t>
                      </a:r>
                      <a:endParaRPr lang="en-AU" dirty="0"/>
                    </a:p>
                  </a:txBody>
                  <a:tcPr/>
                </a:tc>
                <a:extLst>
                  <a:ext uri="{0D108BD9-81ED-4DB2-BD59-A6C34878D82A}">
                    <a16:rowId xmlns:a16="http://schemas.microsoft.com/office/drawing/2014/main" val="3123221077"/>
                  </a:ext>
                </a:extLst>
              </a:tr>
              <a:tr h="824529">
                <a:tc>
                  <a:txBody>
                    <a:bodyPr/>
                    <a:lstStyle/>
                    <a:p>
                      <a:r>
                        <a:rPr lang="en-AU" dirty="0" smtClean="0">
                          <a:solidFill>
                            <a:srgbClr val="FF0000"/>
                          </a:solidFill>
                        </a:rPr>
                        <a:t>Budget Deficit</a:t>
                      </a:r>
                      <a:endParaRPr lang="en-AU" dirty="0">
                        <a:solidFill>
                          <a:srgbClr val="FF0000"/>
                        </a:solidFill>
                      </a:endParaRPr>
                    </a:p>
                  </a:txBody>
                  <a:tcPr/>
                </a:tc>
                <a:tc>
                  <a:txBody>
                    <a:bodyPr/>
                    <a:lstStyle/>
                    <a:p>
                      <a:r>
                        <a:rPr lang="en-AU" sz="4000" dirty="0" smtClean="0">
                          <a:solidFill>
                            <a:srgbClr val="FF0000"/>
                          </a:solidFill>
                        </a:rPr>
                        <a:t>-</a:t>
                      </a:r>
                      <a:endParaRPr lang="en-AU" sz="4000" dirty="0">
                        <a:solidFill>
                          <a:srgbClr val="FF0000"/>
                        </a:solidFill>
                      </a:endParaRPr>
                    </a:p>
                  </a:txBody>
                  <a:tcPr/>
                </a:tc>
                <a:tc>
                  <a:txBody>
                    <a:bodyPr/>
                    <a:lstStyle/>
                    <a:p>
                      <a:r>
                        <a:rPr lang="en-AU" sz="1800" dirty="0" smtClean="0"/>
                        <a:t>Tax &lt; Government Expenditure</a:t>
                      </a:r>
                      <a:endParaRPr lang="en-AU" dirty="0"/>
                    </a:p>
                  </a:txBody>
                  <a:tcPr/>
                </a:tc>
                <a:tc>
                  <a:txBody>
                    <a:bodyPr/>
                    <a:lstStyle/>
                    <a:p>
                      <a:r>
                        <a:rPr lang="en-AU" baseline="0" dirty="0" smtClean="0"/>
                        <a:t>Expansionary FP (↓</a:t>
                      </a:r>
                      <a:r>
                        <a:rPr lang="en-AU" baseline="0" dirty="0" err="1" smtClean="0"/>
                        <a:t>Tax↑Gov</a:t>
                      </a:r>
                      <a:r>
                        <a:rPr lang="en-AU" baseline="0" dirty="0" smtClean="0"/>
                        <a:t> expenditure)</a:t>
                      </a:r>
                      <a:endParaRPr lang="en-AU" baseline="0" dirty="0"/>
                    </a:p>
                  </a:txBody>
                  <a:tcPr/>
                </a:tc>
                <a:tc>
                  <a:txBody>
                    <a:bodyPr/>
                    <a:lstStyle/>
                    <a:p>
                      <a:r>
                        <a:rPr lang="en-AU" baseline="0" dirty="0" smtClean="0"/>
                        <a:t>Borrowing increases/</a:t>
                      </a:r>
                    </a:p>
                    <a:p>
                      <a:r>
                        <a:rPr lang="en-AU" baseline="0" dirty="0" smtClean="0"/>
                        <a:t>Saving decreases</a:t>
                      </a:r>
                      <a:endParaRPr lang="en-AU" baseline="0" dirty="0"/>
                    </a:p>
                  </a:txBody>
                  <a:tcPr/>
                </a:tc>
                <a:tc>
                  <a:txBody>
                    <a:bodyPr/>
                    <a:lstStyle/>
                    <a:p>
                      <a:r>
                        <a:rPr lang="en-AU" dirty="0" smtClean="0"/>
                        <a:t>D</a:t>
                      </a:r>
                      <a:r>
                        <a:rPr lang="en-AU" baseline="-25000" dirty="0" smtClean="0"/>
                        <a:t>LF</a:t>
                      </a:r>
                      <a:r>
                        <a:rPr lang="en-AU" baseline="0" dirty="0" smtClean="0"/>
                        <a:t> increases</a:t>
                      </a:r>
                    </a:p>
                    <a:p>
                      <a:r>
                        <a:rPr lang="en-AU" baseline="0" dirty="0" smtClean="0"/>
                        <a:t>S</a:t>
                      </a:r>
                      <a:r>
                        <a:rPr lang="en-AU" baseline="-25000" dirty="0" smtClean="0"/>
                        <a:t>LF</a:t>
                      </a:r>
                      <a:r>
                        <a:rPr lang="en-AU" baseline="0" dirty="0" smtClean="0"/>
                        <a:t> decreases</a:t>
                      </a:r>
                      <a:endParaRPr lang="en-AU" dirty="0" smtClean="0"/>
                    </a:p>
                    <a:p>
                      <a:endParaRPr lang="en-AU" baseline="0" dirty="0"/>
                    </a:p>
                  </a:txBody>
                  <a:tcPr/>
                </a:tc>
                <a:extLst>
                  <a:ext uri="{0D108BD9-81ED-4DB2-BD59-A6C34878D82A}">
                    <a16:rowId xmlns:a16="http://schemas.microsoft.com/office/drawing/2014/main" val="1368670207"/>
                  </a:ext>
                </a:extLst>
              </a:tr>
              <a:tr h="824529">
                <a:tc>
                  <a:txBody>
                    <a:bodyPr/>
                    <a:lstStyle/>
                    <a:p>
                      <a:r>
                        <a:rPr lang="en-AU" dirty="0" smtClean="0">
                          <a:solidFill>
                            <a:srgbClr val="00B050"/>
                          </a:solidFill>
                        </a:rPr>
                        <a:t>Budget Surplus</a:t>
                      </a:r>
                      <a:endParaRPr lang="en-AU" dirty="0">
                        <a:solidFill>
                          <a:srgbClr val="00B050"/>
                        </a:solidFill>
                      </a:endParaRPr>
                    </a:p>
                  </a:txBody>
                  <a:tcPr/>
                </a:tc>
                <a:tc>
                  <a:txBody>
                    <a:bodyPr/>
                    <a:lstStyle/>
                    <a:p>
                      <a:r>
                        <a:rPr lang="en-AU" sz="4000" dirty="0" smtClean="0">
                          <a:solidFill>
                            <a:srgbClr val="00B050"/>
                          </a:solidFill>
                        </a:rPr>
                        <a:t>+</a:t>
                      </a:r>
                      <a:endParaRPr lang="en-AU" sz="4000" dirty="0">
                        <a:solidFill>
                          <a:srgbClr val="00B050"/>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2000" dirty="0" smtClean="0"/>
                        <a:t>Tax &gt; Government Expenditure</a:t>
                      </a:r>
                    </a:p>
                    <a:p>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Contractionary FP</a:t>
                      </a:r>
                      <a:r>
                        <a:rPr lang="en-AU" baseline="0" dirty="0" smtClean="0"/>
                        <a:t>(↑</a:t>
                      </a:r>
                      <a:r>
                        <a:rPr lang="en-AU" baseline="0" dirty="0" err="1" smtClean="0"/>
                        <a:t>Tax↓Gov</a:t>
                      </a:r>
                      <a:r>
                        <a:rPr lang="en-AU" baseline="0" dirty="0" smtClean="0"/>
                        <a:t> expenditure)</a:t>
                      </a:r>
                    </a:p>
                    <a:p>
                      <a:endParaRPr lang="en-AU" dirty="0"/>
                    </a:p>
                  </a:txBody>
                  <a:tcPr/>
                </a:tc>
                <a:tc>
                  <a:txBody>
                    <a:bodyPr/>
                    <a:lstStyle/>
                    <a:p>
                      <a:r>
                        <a:rPr lang="en-AU" dirty="0" smtClean="0"/>
                        <a:t>Borrowing decreases/savings</a:t>
                      </a:r>
                      <a:r>
                        <a:rPr lang="en-AU" baseline="0" dirty="0" smtClean="0"/>
                        <a:t> increases</a:t>
                      </a:r>
                      <a:endParaRPr lang="en-AU" dirty="0"/>
                    </a:p>
                  </a:txBody>
                  <a:tcPr/>
                </a:tc>
                <a:tc>
                  <a:txBody>
                    <a:bodyPr/>
                    <a:lstStyle/>
                    <a:p>
                      <a:r>
                        <a:rPr lang="en-AU" dirty="0" smtClean="0"/>
                        <a:t>D</a:t>
                      </a:r>
                      <a:r>
                        <a:rPr lang="en-AU" baseline="-25000" dirty="0" smtClean="0"/>
                        <a:t>LF</a:t>
                      </a:r>
                      <a:r>
                        <a:rPr lang="en-AU" baseline="0" dirty="0" smtClean="0"/>
                        <a:t> decreases</a:t>
                      </a:r>
                    </a:p>
                    <a:p>
                      <a:r>
                        <a:rPr lang="en-AU" baseline="0" dirty="0" smtClean="0"/>
                        <a:t>S</a:t>
                      </a:r>
                      <a:r>
                        <a:rPr lang="en-AU" baseline="-25000" dirty="0" smtClean="0"/>
                        <a:t>LF</a:t>
                      </a:r>
                      <a:r>
                        <a:rPr lang="en-AU" baseline="0" dirty="0" smtClean="0"/>
                        <a:t> increases</a:t>
                      </a:r>
                      <a:endParaRPr lang="en-AU" dirty="0" smtClean="0"/>
                    </a:p>
                    <a:p>
                      <a:endParaRPr lang="en-AU" dirty="0"/>
                    </a:p>
                  </a:txBody>
                  <a:tcPr/>
                </a:tc>
                <a:extLst>
                  <a:ext uri="{0D108BD9-81ED-4DB2-BD59-A6C34878D82A}">
                    <a16:rowId xmlns:a16="http://schemas.microsoft.com/office/drawing/2014/main" val="2875807764"/>
                  </a:ext>
                </a:extLst>
              </a:tr>
            </a:tbl>
          </a:graphicData>
        </a:graphic>
      </p:graphicFrame>
      <p:sp>
        <p:nvSpPr>
          <p:cNvPr id="3" name="Down Arrow 2"/>
          <p:cNvSpPr/>
          <p:nvPr/>
        </p:nvSpPr>
        <p:spPr>
          <a:xfrm>
            <a:off x="7458844" y="115582"/>
            <a:ext cx="720969" cy="10023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9357945" y="167218"/>
            <a:ext cx="720969" cy="10023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8454063" y="5328138"/>
            <a:ext cx="1671744" cy="1679331"/>
          </a:xfrm>
          <a:prstGeom prst="rect">
            <a:avLst/>
          </a:prstGeom>
        </p:spPr>
      </p:pic>
      <p:pic>
        <p:nvPicPr>
          <p:cNvPr id="7" name="Picture 6"/>
          <p:cNvPicPr>
            <a:picLocks noChangeAspect="1"/>
          </p:cNvPicPr>
          <p:nvPr/>
        </p:nvPicPr>
        <p:blipFill>
          <a:blip r:embed="rId3"/>
          <a:stretch>
            <a:fillRect/>
          </a:stretch>
        </p:blipFill>
        <p:spPr>
          <a:xfrm>
            <a:off x="4242312" y="5873262"/>
            <a:ext cx="1496910" cy="871153"/>
          </a:xfrm>
          <a:prstGeom prst="rect">
            <a:avLst/>
          </a:prstGeom>
        </p:spPr>
      </p:pic>
      <p:sp>
        <p:nvSpPr>
          <p:cNvPr id="8" name="Right Arrow 7"/>
          <p:cNvSpPr/>
          <p:nvPr/>
        </p:nvSpPr>
        <p:spPr>
          <a:xfrm>
            <a:off x="6002306" y="5610627"/>
            <a:ext cx="1670539" cy="1247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02306" y="5911147"/>
            <a:ext cx="2233100" cy="646331"/>
          </a:xfrm>
          <a:prstGeom prst="rect">
            <a:avLst/>
          </a:prstGeom>
          <a:noFill/>
        </p:spPr>
        <p:txBody>
          <a:bodyPr wrap="square" rtlCol="0">
            <a:spAutoFit/>
          </a:bodyPr>
          <a:lstStyle/>
          <a:p>
            <a:r>
              <a:rPr lang="en-US" dirty="0" smtClean="0"/>
              <a:t>Affects the market for loanable funds</a:t>
            </a:r>
            <a:endParaRPr lang="en-US" dirty="0"/>
          </a:p>
        </p:txBody>
      </p:sp>
    </p:spTree>
    <p:extLst>
      <p:ext uri="{BB962C8B-B14F-4D97-AF65-F5344CB8AC3E}">
        <p14:creationId xmlns:p14="http://schemas.microsoft.com/office/powerpoint/2010/main" val="16267778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8000" dirty="0" smtClean="0"/>
              <a:t>End of Unit 4</a:t>
            </a:r>
            <a:endParaRPr lang="en-AU" sz="8000" dirty="0"/>
          </a:p>
        </p:txBody>
      </p:sp>
      <p:sp>
        <p:nvSpPr>
          <p:cNvPr id="4" name="Text Placeholder 3"/>
          <p:cNvSpPr>
            <a:spLocks noGrp="1"/>
          </p:cNvSpPr>
          <p:nvPr>
            <p:ph type="body" idx="1"/>
          </p:nvPr>
        </p:nvSpPr>
        <p:spPr/>
        <p:txBody>
          <a:bodyPr>
            <a:normAutofit fontScale="92500" lnSpcReduction="10000"/>
          </a:bodyPr>
          <a:lstStyle/>
          <a:p>
            <a:r>
              <a:rPr lang="en-AU" dirty="0" smtClean="0"/>
              <a:t>Well done for completing more than half of the AP Macro course. </a:t>
            </a:r>
          </a:p>
          <a:p>
            <a:endParaRPr lang="en-AU" dirty="0"/>
          </a:p>
          <a:p>
            <a:r>
              <a:rPr lang="en-AU" dirty="0" smtClean="0"/>
              <a:t>Unit 3 and 4 form the foundation of this course. Hopefully, with your understanding of these units, unit 5 and 6 will be </a:t>
            </a:r>
            <a:r>
              <a:rPr lang="en-AU" smtClean="0"/>
              <a:t>far easier. </a:t>
            </a:r>
            <a:endParaRPr lang="en-AU" dirty="0"/>
          </a:p>
        </p:txBody>
      </p:sp>
    </p:spTree>
    <p:extLst>
      <p:ext uri="{BB962C8B-B14F-4D97-AF65-F5344CB8AC3E}">
        <p14:creationId xmlns:p14="http://schemas.microsoft.com/office/powerpoint/2010/main" val="798644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What is the relationship between the quantity demanded of loanable funds and the interest rate.</a:t>
            </a:r>
          </a:p>
          <a:p>
            <a:r>
              <a:rPr lang="en-AU" dirty="0" smtClean="0">
                <a:solidFill>
                  <a:srgbClr val="FF0000"/>
                </a:solidFill>
              </a:rPr>
              <a:t>It is negative, because the higher the interest rate, the higher the cost of borrowing. This makes businesses, consumers and government less likely to borrow money.</a:t>
            </a:r>
            <a:endParaRPr lang="en-AU" dirty="0">
              <a:solidFill>
                <a:srgbClr val="FF0000"/>
              </a:solidFill>
            </a:endParaRPr>
          </a:p>
        </p:txBody>
      </p:sp>
    </p:spTree>
    <p:extLst>
      <p:ext uri="{BB962C8B-B14F-4D97-AF65-F5344CB8AC3E}">
        <p14:creationId xmlns:p14="http://schemas.microsoft.com/office/powerpoint/2010/main" val="36390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Draw the market for loanable funds graph with a D</a:t>
            </a:r>
            <a:r>
              <a:rPr lang="en-AU" baseline="-25000" dirty="0" smtClean="0"/>
              <a:t>LF</a:t>
            </a:r>
            <a:r>
              <a:rPr lang="en-AU" dirty="0" smtClean="0"/>
              <a:t>. Be sure to label the axes correctly. </a:t>
            </a:r>
            <a:endParaRPr lang="en-AU" dirty="0"/>
          </a:p>
        </p:txBody>
      </p:sp>
      <p:pic>
        <p:nvPicPr>
          <p:cNvPr id="7" name="Picture 6"/>
          <p:cNvPicPr>
            <a:picLocks noChangeAspect="1"/>
          </p:cNvPicPr>
          <p:nvPr/>
        </p:nvPicPr>
        <p:blipFill>
          <a:blip r:embed="rId2"/>
          <a:stretch>
            <a:fillRect/>
          </a:stretch>
        </p:blipFill>
        <p:spPr>
          <a:xfrm>
            <a:off x="4548432" y="2820641"/>
            <a:ext cx="4041792" cy="3826508"/>
          </a:xfrm>
          <a:prstGeom prst="rect">
            <a:avLst/>
          </a:prstGeom>
        </p:spPr>
      </p:pic>
    </p:spTree>
    <p:extLst>
      <p:ext uri="{BB962C8B-B14F-4D97-AF65-F5344CB8AC3E}">
        <p14:creationId xmlns:p14="http://schemas.microsoft.com/office/powerpoint/2010/main" val="123510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Investment Curve and Interest Rates</a:t>
            </a:r>
            <a:endParaRPr lang="en-US" dirty="0"/>
          </a:p>
        </p:txBody>
      </p:sp>
      <p:sp>
        <p:nvSpPr>
          <p:cNvPr id="3" name="Content Placeholder 2"/>
          <p:cNvSpPr>
            <a:spLocks noGrp="1"/>
          </p:cNvSpPr>
          <p:nvPr>
            <p:ph idx="1"/>
          </p:nvPr>
        </p:nvSpPr>
        <p:spPr>
          <a:xfrm>
            <a:off x="240323" y="1637094"/>
            <a:ext cx="3786554" cy="4702159"/>
          </a:xfrm>
        </p:spPr>
        <p:txBody>
          <a:bodyPr>
            <a:normAutofit fontScale="85000" lnSpcReduction="20000"/>
          </a:bodyPr>
          <a:lstStyle/>
          <a:p>
            <a:r>
              <a:rPr lang="en-US" dirty="0" smtClean="0"/>
              <a:t>The demand for loanable funds also includes investment, which is sometimes represented by its own investment curve.</a:t>
            </a:r>
          </a:p>
          <a:p>
            <a:r>
              <a:rPr lang="en-US" dirty="0" smtClean="0"/>
              <a:t>This shows a similar relationship; </a:t>
            </a:r>
          </a:p>
          <a:p>
            <a:pPr lvl="1"/>
            <a:r>
              <a:rPr lang="en-US" dirty="0"/>
              <a:t>I</a:t>
            </a:r>
            <a:r>
              <a:rPr lang="en-US" dirty="0" smtClean="0"/>
              <a:t>f </a:t>
            </a:r>
            <a:r>
              <a:rPr lang="en-US" dirty="0" smtClean="0">
                <a:solidFill>
                  <a:srgbClr val="00B0F0"/>
                </a:solidFill>
              </a:rPr>
              <a:t>interest rates are high</a:t>
            </a:r>
            <a:r>
              <a:rPr lang="en-US" dirty="0" smtClean="0"/>
              <a:t>, firms will </a:t>
            </a:r>
            <a:r>
              <a:rPr lang="en-US" dirty="0" smtClean="0">
                <a:solidFill>
                  <a:srgbClr val="00B0F0"/>
                </a:solidFill>
              </a:rPr>
              <a:t>invest less</a:t>
            </a:r>
            <a:r>
              <a:rPr lang="en-US" dirty="0" smtClean="0"/>
              <a:t>.</a:t>
            </a:r>
          </a:p>
          <a:p>
            <a:pPr lvl="1"/>
            <a:r>
              <a:rPr lang="en-US" dirty="0" smtClean="0"/>
              <a:t>If </a:t>
            </a:r>
            <a:r>
              <a:rPr lang="en-US" dirty="0" smtClean="0">
                <a:solidFill>
                  <a:srgbClr val="00B050"/>
                </a:solidFill>
              </a:rPr>
              <a:t>interest rates are low</a:t>
            </a:r>
            <a:r>
              <a:rPr lang="en-US" dirty="0" smtClean="0"/>
              <a:t>, firms will </a:t>
            </a:r>
            <a:r>
              <a:rPr lang="en-US" dirty="0" smtClean="0">
                <a:solidFill>
                  <a:srgbClr val="00B050"/>
                </a:solidFill>
              </a:rPr>
              <a:t>invest more</a:t>
            </a:r>
            <a:r>
              <a:rPr lang="en-US" dirty="0" smtClean="0"/>
              <a:t>. </a:t>
            </a:r>
          </a:p>
          <a:p>
            <a:r>
              <a:rPr lang="en-US" dirty="0" smtClean="0"/>
              <a:t>This is because firms will be </a:t>
            </a:r>
            <a:r>
              <a:rPr lang="en-US" dirty="0" smtClean="0">
                <a:solidFill>
                  <a:srgbClr val="00B0F0"/>
                </a:solidFill>
              </a:rPr>
              <a:t>scared that they will lose money</a:t>
            </a:r>
            <a:r>
              <a:rPr lang="en-US" dirty="0" smtClean="0"/>
              <a:t> on their investment if they </a:t>
            </a:r>
            <a:r>
              <a:rPr lang="en-US" dirty="0" smtClean="0">
                <a:solidFill>
                  <a:srgbClr val="00B0F0"/>
                </a:solidFill>
              </a:rPr>
              <a:t>have to pay too much interest</a:t>
            </a:r>
            <a:r>
              <a:rPr lang="en-US" dirty="0" smtClean="0"/>
              <a:t>. </a:t>
            </a:r>
            <a:endParaRPr lang="en-US" dirty="0"/>
          </a:p>
        </p:txBody>
      </p:sp>
      <p:sp>
        <p:nvSpPr>
          <p:cNvPr id="4" name="TextBox 3"/>
          <p:cNvSpPr txBox="1"/>
          <p:nvPr/>
        </p:nvSpPr>
        <p:spPr>
          <a:xfrm>
            <a:off x="6744930" y="5407742"/>
            <a:ext cx="5220929" cy="1384995"/>
          </a:xfrm>
          <a:prstGeom prst="rect">
            <a:avLst/>
          </a:prstGeom>
          <a:solidFill>
            <a:srgbClr val="FFFF00"/>
          </a:solidFill>
        </p:spPr>
        <p:txBody>
          <a:bodyPr wrap="square" rtlCol="0">
            <a:spAutoFit/>
          </a:bodyPr>
          <a:lstStyle/>
          <a:p>
            <a:r>
              <a:rPr lang="en-US" sz="1200" dirty="0" smtClean="0">
                <a:solidFill>
                  <a:srgbClr val="FF0000"/>
                </a:solidFill>
              </a:rPr>
              <a:t>Summary</a:t>
            </a:r>
          </a:p>
          <a:p>
            <a:pPr marL="285750" indent="-285750">
              <a:buFont typeface="Arial" panose="020B0604020202020204" pitchFamily="34" charset="0"/>
              <a:buChar char="•"/>
            </a:pPr>
            <a:r>
              <a:rPr lang="en-US" sz="1200" dirty="0" smtClean="0">
                <a:solidFill>
                  <a:srgbClr val="FF0000"/>
                </a:solidFill>
              </a:rPr>
              <a:t>The investment curve is part of the demand for loanable funds curve.</a:t>
            </a:r>
          </a:p>
          <a:p>
            <a:pPr marL="742950" lvl="1" indent="-285750">
              <a:buFont typeface="Arial" panose="020B0604020202020204" pitchFamily="34" charset="0"/>
              <a:buChar char="•"/>
            </a:pPr>
            <a:r>
              <a:rPr lang="en-US" sz="1200" dirty="0" smtClean="0">
                <a:solidFill>
                  <a:srgbClr val="FF0000"/>
                </a:solidFill>
              </a:rPr>
              <a:t>Investment is one of the reasons why people want to borrow</a:t>
            </a:r>
          </a:p>
          <a:p>
            <a:pPr marL="285750" indent="-285750">
              <a:buFont typeface="Arial" panose="020B0604020202020204" pitchFamily="34" charset="0"/>
              <a:buChar char="•"/>
            </a:pPr>
            <a:r>
              <a:rPr lang="en-US" sz="1200" dirty="0" smtClean="0">
                <a:solidFill>
                  <a:srgbClr val="FF0000"/>
                </a:solidFill>
              </a:rPr>
              <a:t>It shows a negative relationship between interest rate and amount of investment.</a:t>
            </a:r>
          </a:p>
          <a:p>
            <a:pPr marL="285750" indent="-285750">
              <a:buFont typeface="Arial" panose="020B0604020202020204" pitchFamily="34" charset="0"/>
              <a:buChar char="•"/>
            </a:pPr>
            <a:r>
              <a:rPr lang="en-US" sz="1200" dirty="0" smtClean="0">
                <a:solidFill>
                  <a:srgbClr val="FF0000"/>
                </a:solidFill>
              </a:rPr>
              <a:t>This is because lower interest makes it cheaper for firms to borrow, so they are less likely to lose money on their investments.</a:t>
            </a:r>
          </a:p>
        </p:txBody>
      </p:sp>
      <p:pic>
        <p:nvPicPr>
          <p:cNvPr id="1026" name="Picture 2" descr="The investment demand curve shows the amount businesses spend for investment  goods at different possible _____. | Homework.Study.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523" y="2612368"/>
            <a:ext cx="2937861" cy="26689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7334498" y="1454809"/>
            <a:ext cx="4041792" cy="3826508"/>
          </a:xfrm>
          <a:prstGeom prst="rect">
            <a:avLst/>
          </a:prstGeom>
        </p:spPr>
      </p:pic>
      <p:sp>
        <p:nvSpPr>
          <p:cNvPr id="5" name="Curved Down Arrow 4"/>
          <p:cNvSpPr/>
          <p:nvPr/>
        </p:nvSpPr>
        <p:spPr>
          <a:xfrm rot="20658600">
            <a:off x="4895757" y="2377786"/>
            <a:ext cx="3875938" cy="62011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2788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What is the relationship between interest rate and investment?</a:t>
            </a:r>
          </a:p>
          <a:p>
            <a:r>
              <a:rPr lang="en-AU" dirty="0" smtClean="0">
                <a:solidFill>
                  <a:srgbClr val="FF0000"/>
                </a:solidFill>
              </a:rPr>
              <a:t>A negative relationship, because interest increases the cost of borrowing, which makes firms less eagre to borrow for investment purposes.</a:t>
            </a:r>
          </a:p>
          <a:p>
            <a:r>
              <a:rPr lang="en-AU" dirty="0"/>
              <a:t>If a firm’s investment will gain 5% on the money they borrowed but they must pay 6% interest, will the project go ahead? </a:t>
            </a:r>
          </a:p>
          <a:p>
            <a:r>
              <a:rPr lang="en-AU" dirty="0">
                <a:solidFill>
                  <a:srgbClr val="FF0000"/>
                </a:solidFill>
              </a:rPr>
              <a:t>No, the project won’t go ahead because the business project will make less money than the interest rate. Therefore, the project will lose money.</a:t>
            </a:r>
          </a:p>
          <a:p>
            <a:endParaRPr lang="en-AU" dirty="0" smtClean="0"/>
          </a:p>
        </p:txBody>
      </p:sp>
    </p:spTree>
    <p:extLst>
      <p:ext uri="{BB962C8B-B14F-4D97-AF65-F5344CB8AC3E}">
        <p14:creationId xmlns:p14="http://schemas.microsoft.com/office/powerpoint/2010/main" val="424133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10999</TotalTime>
  <Words>4883</Words>
  <Application>Microsoft Office PowerPoint</Application>
  <PresentationFormat>Widescreen</PresentationFormat>
  <Paragraphs>458</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Script MT Bold</vt:lpstr>
      <vt:lpstr>Wingdings</vt:lpstr>
      <vt:lpstr>Office Theme</vt:lpstr>
      <vt:lpstr>Week 19 – AP Macroeconomics</vt:lpstr>
      <vt:lpstr>Market for Loanable Funds</vt:lpstr>
      <vt:lpstr>Two types of money market.</vt:lpstr>
      <vt:lpstr>Demand for Loanable Funds</vt:lpstr>
      <vt:lpstr>Rate of Return and Interest Rate Examples</vt:lpstr>
      <vt:lpstr>PowerPoint Presentation</vt:lpstr>
      <vt:lpstr>PowerPoint Presentation</vt:lpstr>
      <vt:lpstr>The Investment Curve and Interest Rates</vt:lpstr>
      <vt:lpstr>PowerPoint Presentation</vt:lpstr>
      <vt:lpstr>Shifters of Loanable Funds Demand</vt:lpstr>
      <vt:lpstr>PowerPoint Presentation</vt:lpstr>
      <vt:lpstr>Supply for Loanable Funds</vt:lpstr>
      <vt:lpstr>PowerPoint Presentation</vt:lpstr>
      <vt:lpstr>Shifters of Supply</vt:lpstr>
      <vt:lpstr>National Savings and Loanable Funds</vt:lpstr>
      <vt:lpstr>PowerPoint Presentation</vt:lpstr>
      <vt:lpstr>What will be the effect on Demand/Supply for Loanable Funds?</vt:lpstr>
      <vt:lpstr>Loanable Funds Equilibrium</vt:lpstr>
      <vt:lpstr>PowerPoint Presentation</vt:lpstr>
      <vt:lpstr>Investment and Loanable Funds Market</vt:lpstr>
      <vt:lpstr>PowerPoint Presentation</vt:lpstr>
      <vt:lpstr>PowerPoint Presentation</vt:lpstr>
      <vt:lpstr>Module 29</vt:lpstr>
      <vt:lpstr>Module 29</vt:lpstr>
      <vt:lpstr>Change of Equilibrium and Effect on AD </vt:lpstr>
      <vt:lpstr>Module 29</vt:lpstr>
      <vt:lpstr>Market For Loanable Funds Summary</vt:lpstr>
      <vt:lpstr>Money Market vs Loanable Funds Market</vt:lpstr>
      <vt:lpstr>Module 29 Questions</vt:lpstr>
      <vt:lpstr>Module 29 Questions</vt:lpstr>
      <vt:lpstr>Module 29 Questions</vt:lpstr>
      <vt:lpstr>Module 29 Questions</vt:lpstr>
      <vt:lpstr>Module 29 Questions</vt:lpstr>
      <vt:lpstr>Module 29 Questions</vt:lpstr>
      <vt:lpstr>Module 29 Questions</vt:lpstr>
      <vt:lpstr>Module 29 Questions</vt:lpstr>
      <vt:lpstr>Monetary Policy Effect on the Market for Loanable Funds</vt:lpstr>
      <vt:lpstr>Expansionary Monetary Policy</vt:lpstr>
      <vt:lpstr>PowerPoint Presentation</vt:lpstr>
      <vt:lpstr>PowerPoint Presentation</vt:lpstr>
      <vt:lpstr>Contractionary Monetary Policy</vt:lpstr>
      <vt:lpstr>Interest Rates in the Markets for Money</vt:lpstr>
      <vt:lpstr>Interest Rates are connected</vt:lpstr>
      <vt:lpstr>PowerPoint Presentation</vt:lpstr>
      <vt:lpstr>PowerPoint Presentation</vt:lpstr>
      <vt:lpstr>Last 3 Topics Summary – Money Markets, 3 Tools of MP, Ample Reserves Monetary Policy, Loanable Funds Market</vt:lpstr>
      <vt:lpstr>Money Market Summary</vt:lpstr>
      <vt:lpstr>Three  Tools of Monetary Policy</vt:lpstr>
      <vt:lpstr>Monetary Policy Tools Summary #1</vt:lpstr>
      <vt:lpstr>Monetary Policy Tools Summary #2</vt:lpstr>
      <vt:lpstr>Monetary Policy (Ample Reserves Economy) </vt:lpstr>
      <vt:lpstr>PowerPoint Presentation</vt:lpstr>
      <vt:lpstr>Monetary Policy Tools Summary</vt:lpstr>
      <vt:lpstr>Market For Loanable Funds Summary</vt:lpstr>
      <vt:lpstr>Money Market vs Loanable Funds Market</vt:lpstr>
      <vt:lpstr>Budget Summary</vt:lpstr>
      <vt:lpstr>End of Unit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17 – AP Macroeconomics</dc:title>
  <dc:creator>David Ryan</dc:creator>
  <cp:lastModifiedBy>David</cp:lastModifiedBy>
  <cp:revision>168</cp:revision>
  <dcterms:created xsi:type="dcterms:W3CDTF">2021-08-15T10:14:31Z</dcterms:created>
  <dcterms:modified xsi:type="dcterms:W3CDTF">2025-03-13T05:14:01Z</dcterms:modified>
</cp:coreProperties>
</file>